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362" r:id="rId3"/>
    <p:sldId id="337" r:id="rId4"/>
    <p:sldId id="336" r:id="rId5"/>
    <p:sldId id="338" r:id="rId6"/>
    <p:sldId id="403" r:id="rId7"/>
    <p:sldId id="404" r:id="rId8"/>
    <p:sldId id="405" r:id="rId9"/>
    <p:sldId id="408" r:id="rId10"/>
    <p:sldId id="356" r:id="rId11"/>
    <p:sldId id="357" r:id="rId12"/>
    <p:sldId id="358" r:id="rId13"/>
    <p:sldId id="359" r:id="rId14"/>
    <p:sldId id="409" r:id="rId15"/>
    <p:sldId id="406" r:id="rId16"/>
    <p:sldId id="407" r:id="rId17"/>
    <p:sldId id="435" r:id="rId18"/>
    <p:sldId id="277" r:id="rId19"/>
    <p:sldId id="439" r:id="rId20"/>
    <p:sldId id="440" r:id="rId21"/>
    <p:sldId id="279" r:id="rId22"/>
    <p:sldId id="436" r:id="rId23"/>
    <p:sldId id="434" r:id="rId24"/>
    <p:sldId id="1493" r:id="rId25"/>
    <p:sldId id="449" r:id="rId26"/>
    <p:sldId id="445" r:id="rId27"/>
    <p:sldId id="438" r:id="rId28"/>
    <p:sldId id="447" r:id="rId29"/>
    <p:sldId id="282" r:id="rId30"/>
    <p:sldId id="375" r:id="rId31"/>
    <p:sldId id="446" r:id="rId32"/>
    <p:sldId id="443" r:id="rId33"/>
    <p:sldId id="1817" r:id="rId34"/>
    <p:sldId id="383" r:id="rId35"/>
    <p:sldId id="400" r:id="rId36"/>
    <p:sldId id="382" r:id="rId37"/>
    <p:sldId id="384" r:id="rId38"/>
    <p:sldId id="1816" r:id="rId39"/>
    <p:sldId id="448" r:id="rId40"/>
    <p:sldId id="451" r:id="rId41"/>
    <p:sldId id="452" r:id="rId42"/>
    <p:sldId id="453" r:id="rId43"/>
    <p:sldId id="454" r:id="rId44"/>
    <p:sldId id="1818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6" d="100"/>
        <a:sy n="3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9T04:35:28.3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9T04:35:29.1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9T04:35:30.3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9T04:35:51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9T04:35:53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132 211 24575,'0'-4'0,"-4"-2"0,-5-2 0,-5-2 0,-4 3 0,1-3 0,3-3 0,1-3 0,2-3 0,3-6 0,3-3 0,-2 3 0,0 3 0,2 4-8191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21EEF-4418-415F-8486-B8458C747B9E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E8E1C-809E-426A-9C20-4438E81E3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22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9E9D-6683-48F9-9E7C-76F5F0AFCEB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3F562-CE61-449C-85D9-8B5684C1A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66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9E9D-6683-48F9-9E7C-76F5F0AFCEB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3F562-CE61-449C-85D9-8B5684C1A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52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9E9D-6683-48F9-9E7C-76F5F0AFCEB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3F562-CE61-449C-85D9-8B5684C1A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9E9D-6683-48F9-9E7C-76F5F0AFCEB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3F562-CE61-449C-85D9-8B5684C1A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89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9E9D-6683-48F9-9E7C-76F5F0AFCEB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3F562-CE61-449C-85D9-8B5684C1A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3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9E9D-6683-48F9-9E7C-76F5F0AFCEB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3F562-CE61-449C-85D9-8B5684C1A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41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9E9D-6683-48F9-9E7C-76F5F0AFCEB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3F562-CE61-449C-85D9-8B5684C1A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49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9E9D-6683-48F9-9E7C-76F5F0AFCEB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3F562-CE61-449C-85D9-8B5684C1A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8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9E9D-6683-48F9-9E7C-76F5F0AFCEB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3F562-CE61-449C-85D9-8B5684C1A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6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9E9D-6683-48F9-9E7C-76F5F0AFCEB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3F562-CE61-449C-85D9-8B5684C1A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32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89E9D-6683-48F9-9E7C-76F5F0AFCEB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3F562-CE61-449C-85D9-8B5684C1A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64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89E9D-6683-48F9-9E7C-76F5F0AFCEB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F562-CE61-449C-85D9-8B5684C1A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9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onnyr@hotmail.co.nz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google.co.nz/url?sa=i&amp;source=images&amp;cd=&amp;ved=2ahUKEwidpfTl7PfcAhXHc94KHSS2CmwQjRx6BAgBEAU&amp;url=http://ilanainnewzealand.blogspot.com/&amp;psig=AOvVaw3xAKflWbSEf-0Dy1cNSqcJ&amp;ust=1534724587645994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93799798@N00/8648330253" TargetMode="External"/><Relationship Id="rId5" Type="http://schemas.openxmlformats.org/officeDocument/2006/relationships/image" Target="../media/image17.jpg"/><Relationship Id="rId4" Type="http://schemas.openxmlformats.org/officeDocument/2006/relationships/hyperlink" Target="https://en.wikiquote.org/wiki/File:Muskets.sv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s://www.publicdomainpictures.net/en/view-image.php?image=24994&amp;picture=bible" TargetMode="External"/><Relationship Id="rId7" Type="http://schemas.openxmlformats.org/officeDocument/2006/relationships/hyperlink" Target="https://pxhere.com/en/photo/1330492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hyperlink" Target="https://commons.wikimedia.org/wiki/File:King_Tawhiao_Potatau_Te_Wherowhero,_by_Gottfried_Lindauer.jpg" TargetMode="External"/><Relationship Id="rId7" Type="http://schemas.openxmlformats.org/officeDocument/2006/relationships/customXml" Target="../ink/ink2.xml"/><Relationship Id="rId12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customXml" Target="../ink/ink5.xml"/><Relationship Id="rId5" Type="http://schemas.openxmlformats.org/officeDocument/2006/relationships/customXml" Target="../ink/ink1.xml"/><Relationship Id="rId10" Type="http://schemas.openxmlformats.org/officeDocument/2006/relationships/image" Target="../media/image30.png"/><Relationship Id="rId4" Type="http://schemas.openxmlformats.org/officeDocument/2006/relationships/image" Target="../media/image31.jpeg"/><Relationship Id="rId9" Type="http://schemas.openxmlformats.org/officeDocument/2006/relationships/customXml" Target="../ink/ink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5CA7CA47-AF21-0600-13D7-C8DF944B3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" r="-1" b="-1"/>
          <a:stretch/>
        </p:blipFill>
        <p:spPr>
          <a:xfrm>
            <a:off x="187388" y="141469"/>
            <a:ext cx="11824481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544180-3678-CE4A-6119-467A14F58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1" y="432263"/>
            <a:ext cx="10628058" cy="283464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whakapapa of </a:t>
            </a:r>
            <a:b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violence and  healing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 psycho-socio-historical analysis: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how Aotearoa became New Zealand)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6E2CA8-E787-763A-1976-735FCB144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7178" y="4330931"/>
            <a:ext cx="4476640" cy="1986742"/>
          </a:xfrm>
        </p:spPr>
        <p:txBody>
          <a:bodyPr>
            <a:normAutofit fontScale="62500" lnSpcReduction="20000"/>
          </a:bodyPr>
          <a:lstStyle/>
          <a:p>
            <a:pPr algn="l"/>
            <a:endParaRPr lang="mi-NZ" b="1" dirty="0"/>
          </a:p>
          <a:p>
            <a:pPr algn="l"/>
            <a:endParaRPr lang="mi-NZ" b="1" dirty="0"/>
          </a:p>
          <a:p>
            <a:pPr algn="l"/>
            <a:endParaRPr lang="mi-NZ" b="1" dirty="0"/>
          </a:p>
          <a:p>
            <a:pPr algn="l"/>
            <a:r>
              <a:rPr lang="mi-NZ" b="1" dirty="0"/>
              <a:t>                                                                                            Donny Riki and Viv Roberts</a:t>
            </a:r>
          </a:p>
          <a:p>
            <a:pPr algn="l"/>
            <a:r>
              <a:rPr lang="mi-NZ" b="1" dirty="0">
                <a:hlinkClick r:id="rId3"/>
              </a:rPr>
              <a:t>donnyr@hotmail.co.nz</a:t>
            </a:r>
            <a:endParaRPr lang="mi-NZ" b="1" dirty="0"/>
          </a:p>
          <a:p>
            <a:pPr algn="l"/>
            <a:r>
              <a:rPr lang="mi-NZ" b="1" dirty="0"/>
              <a:t>027 388-4045</a:t>
            </a:r>
          </a:p>
          <a:p>
            <a:pPr algn="l"/>
            <a:endParaRPr lang="mi-NZ" b="1" dirty="0"/>
          </a:p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22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>
            <a:extLst>
              <a:ext uri="{FF2B5EF4-FFF2-40B4-BE49-F238E27FC236}">
                <a16:creationId xmlns:a16="http://schemas.microsoft.com/office/drawing/2014/main" id="{422F3B01-9CE9-A28E-3A8E-0EDDF0DA6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214" y="152401"/>
            <a:ext cx="28087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NZ" altLang="mi-NZ" sz="4000" dirty="0">
                <a:latin typeface="Arial" panose="020B0604020202020204" pitchFamily="34" charset="0"/>
                <a:cs typeface="Arial" panose="020B0604020202020204" pitchFamily="34" charset="0"/>
              </a:rPr>
              <a:t>Who am I? </a:t>
            </a:r>
            <a:endParaRPr lang="mi-NZ" altLang="mi-N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TextBox 2">
            <a:extLst>
              <a:ext uri="{FF2B5EF4-FFF2-40B4-BE49-F238E27FC236}">
                <a16:creationId xmlns:a16="http://schemas.microsoft.com/office/drawing/2014/main" id="{A7636CE0-2EE8-7B06-F4D1-8CB2A837B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604" y="1019175"/>
            <a:ext cx="901653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NZ" altLang="mi-NZ" sz="4000" dirty="0">
                <a:latin typeface="Arial" panose="020B0604020202020204" pitchFamily="34" charset="0"/>
                <a:cs typeface="Arial" panose="020B0604020202020204" pitchFamily="34" charset="0"/>
              </a:rPr>
              <a:t>I have 6 blood lines within me,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NZ" altLang="mi-NZ" sz="4000" dirty="0">
                <a:latin typeface="Arial" panose="020B0604020202020204" pitchFamily="34" charset="0"/>
                <a:cs typeface="Arial" panose="020B0604020202020204" pitchFamily="34" charset="0"/>
              </a:rPr>
              <a:t>my ancestors came from Turkey,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NZ" altLang="mi-NZ" sz="4000" dirty="0">
                <a:latin typeface="Arial" panose="020B0604020202020204" pitchFamily="34" charset="0"/>
                <a:cs typeface="Arial" panose="020B0604020202020204" pitchFamily="34" charset="0"/>
              </a:rPr>
              <a:t>France, Israel, Wales, Scandinavia,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NZ" altLang="mi-NZ" sz="4000" dirty="0">
                <a:latin typeface="Arial" panose="020B0604020202020204" pitchFamily="34" charset="0"/>
                <a:cs typeface="Arial" panose="020B0604020202020204" pitchFamily="34" charset="0"/>
              </a:rPr>
              <a:t>and Poland.</a:t>
            </a:r>
          </a:p>
          <a:p>
            <a:pPr>
              <a:spcBef>
                <a:spcPct val="0"/>
              </a:spcBef>
              <a:buFontTx/>
              <a:buNone/>
            </a:pPr>
            <a:endParaRPr lang="en-NZ" altLang="mi-NZ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NZ" altLang="mi-NZ" sz="4000" dirty="0">
                <a:latin typeface="Arial" panose="020B0604020202020204" pitchFamily="34" charset="0"/>
                <a:cs typeface="Arial" panose="020B0604020202020204" pitchFamily="34" charset="0"/>
              </a:rPr>
              <a:t>My family have been in Aotearoa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NZ" altLang="mi-NZ" sz="4000" dirty="0">
                <a:latin typeface="Arial" panose="020B0604020202020204" pitchFamily="34" charset="0"/>
                <a:cs typeface="Arial" panose="020B0604020202020204" pitchFamily="34" charset="0"/>
              </a:rPr>
              <a:t>for 5 generations but in the eyes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NZ" altLang="mi-NZ" sz="4000" dirty="0">
                <a:latin typeface="Arial" panose="020B0604020202020204" pitchFamily="34" charset="0"/>
                <a:cs typeface="Arial" panose="020B0604020202020204" pitchFamily="34" charset="0"/>
              </a:rPr>
              <a:t>of M</a:t>
            </a:r>
            <a:r>
              <a:rPr lang="mi-NZ" altLang="mi-NZ" sz="4000" dirty="0">
                <a:latin typeface="Arial" panose="020B0604020202020204" pitchFamily="34" charset="0"/>
                <a:cs typeface="Arial" panose="020B0604020202020204" pitchFamily="34" charset="0"/>
              </a:rPr>
              <a:t>āori, I am a visitor/guest here,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mi-NZ" altLang="mi-NZ" sz="4000" dirty="0">
                <a:latin typeface="Arial" panose="020B0604020202020204" pitchFamily="34" charset="0"/>
                <a:cs typeface="Arial" panose="020B0604020202020204" pitchFamily="34" charset="0"/>
              </a:rPr>
              <a:t>and I acknowledge that position.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>
            <a:extLst>
              <a:ext uri="{FF2B5EF4-FFF2-40B4-BE49-F238E27FC236}">
                <a16:creationId xmlns:a16="http://schemas.microsoft.com/office/drawing/2014/main" id="{5799F1F3-FA0B-BD45-8A74-95352638A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63550"/>
            <a:ext cx="83058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mi-NZ" altLang="mi-NZ" sz="3600" dirty="0">
                <a:latin typeface="Arial" panose="020B0604020202020204" pitchFamily="34" charset="0"/>
                <a:cs typeface="Arial" panose="020B0604020202020204" pitchFamily="34" charset="0"/>
              </a:rPr>
              <a:t>I was born and grew up in Wellington</a:t>
            </a:r>
          </a:p>
          <a:p>
            <a:pPr>
              <a:spcBef>
                <a:spcPct val="0"/>
              </a:spcBef>
              <a:buFontTx/>
              <a:buNone/>
            </a:pPr>
            <a:endParaRPr lang="mi-NZ" altLang="mi-NZ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mi-NZ" altLang="mi-NZ" sz="3600" dirty="0">
                <a:latin typeface="Arial" panose="020B0604020202020204" pitchFamily="34" charset="0"/>
                <a:cs typeface="Arial" panose="020B0604020202020204" pitchFamily="34" charset="0"/>
              </a:rPr>
              <a:t>My parents were Stan Roberts and Jocelyn St John </a:t>
            </a:r>
            <a:r>
              <a:rPr lang="mi-NZ" altLang="mi-NZ" sz="2000" dirty="0">
                <a:latin typeface="Arial" panose="020B0604020202020204" pitchFamily="34" charset="0"/>
                <a:cs typeface="Arial" panose="020B0604020202020204" pitchFamily="34" charset="0"/>
              </a:rPr>
              <a:t>(Researcher for Justice Dept in Wellington in the 1960s)</a:t>
            </a:r>
          </a:p>
          <a:p>
            <a:pPr>
              <a:spcBef>
                <a:spcPct val="0"/>
              </a:spcBef>
              <a:buFontTx/>
              <a:buNone/>
            </a:pPr>
            <a:endParaRPr lang="mi-NZ" altLang="mi-NZ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mi-NZ" altLang="mi-NZ" sz="3600" dirty="0">
                <a:latin typeface="Arial" panose="020B0604020202020204" pitchFamily="34" charset="0"/>
                <a:cs typeface="Arial" panose="020B0604020202020204" pitchFamily="34" charset="0"/>
              </a:rPr>
              <a:t>I currently live in Levin, Horowhenua </a:t>
            </a:r>
          </a:p>
          <a:p>
            <a:pPr>
              <a:spcBef>
                <a:spcPct val="0"/>
              </a:spcBef>
              <a:buFontTx/>
              <a:buNone/>
            </a:pPr>
            <a:endParaRPr lang="mi-NZ" altLang="mi-NZ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mi-NZ" altLang="mi-NZ" sz="3600" dirty="0">
                <a:latin typeface="Arial" panose="020B0604020202020204" pitchFamily="34" charset="0"/>
                <a:cs typeface="Arial" panose="020B0604020202020204" pitchFamily="34" charset="0"/>
              </a:rPr>
              <a:t>My partner is Donny Riki and between us we have 5 children.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id="{4B5FD11E-4CFD-EA4E-1F64-E2EAE724B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98500"/>
            <a:ext cx="75438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mi-NZ" altLang="mi-NZ" sz="4000" dirty="0">
                <a:latin typeface="Arial" panose="020B0604020202020204" pitchFamily="34" charset="0"/>
                <a:cs typeface="Arial" panose="020B0604020202020204" pitchFamily="34" charset="0"/>
              </a:rPr>
              <a:t>I am a GP with 35 years experience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mi-NZ" altLang="mi-NZ" sz="4000" dirty="0">
                <a:latin typeface="Arial" panose="020B0604020202020204" pitchFamily="34" charset="0"/>
                <a:cs typeface="Arial" panose="020B0604020202020204" pitchFamily="34" charset="0"/>
              </a:rPr>
              <a:t>including 7 years working part time in psychiatry in Hastings.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mi-NZ" altLang="mi-NZ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mi-NZ" altLang="mi-NZ" sz="4000" dirty="0">
                <a:latin typeface="Arial" panose="020B0604020202020204" pitchFamily="34" charset="0"/>
                <a:cs typeface="Arial" panose="020B0604020202020204" pitchFamily="34" charset="0"/>
              </a:rPr>
              <a:t>My name is Viv Roberts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mi-NZ" altLang="mi-NZ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mi-NZ" altLang="mi-NZ" sz="4000" dirty="0">
                <a:latin typeface="Arial" panose="020B0604020202020204" pitchFamily="34" charset="0"/>
                <a:cs typeface="Arial" panose="020B0604020202020204" pitchFamily="34" charset="0"/>
              </a:rPr>
              <a:t>So I acknowledge you, all who listen, all who hear me.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>
            <a:extLst>
              <a:ext uri="{FF2B5EF4-FFF2-40B4-BE49-F238E27FC236}">
                <a16:creationId xmlns:a16="http://schemas.microsoft.com/office/drawing/2014/main" id="{9ED6D7D9-F204-C384-D96F-F0046BA15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225" y="457201"/>
            <a:ext cx="10171239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mi-NZ" altLang="mi-NZ" dirty="0">
                <a:latin typeface="Arial" panose="020B0604020202020204" pitchFamily="34" charset="0"/>
                <a:cs typeface="Arial" panose="020B0604020202020204" pitchFamily="34" charset="0"/>
              </a:rPr>
              <a:t>This small speech is called a “Pepehā” and in my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NZ" altLang="mi-NZ" dirty="0">
                <a:latin typeface="Arial" panose="020B0604020202020204" pitchFamily="34" charset="0"/>
                <a:cs typeface="Arial" panose="020B0604020202020204" pitchFamily="34" charset="0"/>
              </a:rPr>
              <a:t>experience is</a:t>
            </a:r>
            <a:r>
              <a:rPr lang="mi-NZ" altLang="mi-NZ" dirty="0">
                <a:latin typeface="Arial" panose="020B0604020202020204" pitchFamily="34" charset="0"/>
                <a:cs typeface="Arial" panose="020B0604020202020204" pitchFamily="34" charset="0"/>
              </a:rPr>
              <a:t> an appropriate way for relationship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mi-NZ" altLang="mi-NZ" dirty="0">
                <a:latin typeface="Arial" panose="020B0604020202020204" pitchFamily="34" charset="0"/>
                <a:cs typeface="Arial" panose="020B0604020202020204" pitchFamily="34" charset="0"/>
              </a:rPr>
              <a:t>to begin within the Māori world. </a:t>
            </a:r>
          </a:p>
          <a:p>
            <a:pPr>
              <a:spcBef>
                <a:spcPct val="0"/>
              </a:spcBef>
              <a:buFontTx/>
              <a:buNone/>
            </a:pPr>
            <a:endParaRPr lang="mi-NZ" altLang="mi-N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mi-NZ" altLang="mi-NZ" dirty="0">
                <a:latin typeface="Arial" panose="020B0604020202020204" pitchFamily="34" charset="0"/>
                <a:cs typeface="Arial" panose="020B0604020202020204" pitchFamily="34" charset="0"/>
              </a:rPr>
              <a:t>Many Māori meetings begin with every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mi-NZ" altLang="mi-NZ" dirty="0">
                <a:latin typeface="Arial" panose="020B0604020202020204" pitchFamily="34" charset="0"/>
                <a:cs typeface="Arial" panose="020B0604020202020204" pitchFamily="34" charset="0"/>
              </a:rPr>
              <a:t>participant giving their pepehā.</a:t>
            </a:r>
          </a:p>
          <a:p>
            <a:pPr>
              <a:spcBef>
                <a:spcPct val="0"/>
              </a:spcBef>
              <a:buFontTx/>
              <a:buNone/>
            </a:pPr>
            <a:endParaRPr lang="mi-NZ" altLang="mi-N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mi-NZ" altLang="mi-NZ" sz="2800" dirty="0">
                <a:latin typeface="Arial" panose="020B0604020202020204" pitchFamily="34" charset="0"/>
                <a:cs typeface="Arial" panose="020B0604020202020204" pitchFamily="34" charset="0"/>
              </a:rPr>
              <a:t>It seems to me that Māori are very interested 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mi-NZ" altLang="mi-NZ" sz="2800" dirty="0">
                <a:latin typeface="Arial" panose="020B0604020202020204" pitchFamily="34" charset="0"/>
                <a:cs typeface="Arial" panose="020B0604020202020204" pitchFamily="34" charset="0"/>
              </a:rPr>
              <a:t>hear “who you are from”, will consider this carefully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mi-NZ" altLang="mi-NZ" sz="2800" dirty="0">
                <a:latin typeface="Arial" panose="020B0604020202020204" pitchFamily="34" charset="0"/>
                <a:cs typeface="Arial" panose="020B0604020202020204" pitchFamily="34" charset="0"/>
              </a:rPr>
              <a:t>and filter “what you say” in the light of who you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mi-NZ" altLang="mi-NZ" sz="2800" dirty="0">
                <a:latin typeface="Arial" panose="020B0604020202020204" pitchFamily="34" charset="0"/>
                <a:cs typeface="Arial" panose="020B0604020202020204" pitchFamily="34" charset="0"/>
              </a:rPr>
              <a:t>are. This can be a barrier to Māori receiving effective healthcare.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mi-NZ" altLang="mi-NZ" sz="2800" dirty="0">
                <a:latin typeface="Arial" panose="020B0604020202020204" pitchFamily="34" charset="0"/>
                <a:cs typeface="Arial" panose="020B0604020202020204" pitchFamily="34" charset="0"/>
              </a:rPr>
              <a:t>(From a Pākehā point of view)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C07AB59F-AAA9-20E6-9B2C-D45428E08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3">
            <a:extLst>
              <a:ext uri="{FF2B5EF4-FFF2-40B4-BE49-F238E27FC236}">
                <a16:creationId xmlns:a16="http://schemas.microsoft.com/office/drawing/2014/main" id="{BE356195-FA19-95BA-F8FB-C914A3840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599" y="5634038"/>
            <a:ext cx="35439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Tararua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peaks 6.11.22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City\My Documents\My Pictures\207999_382830928453889_1795650745_n.jpg">
            <a:extLst>
              <a:ext uri="{FF2B5EF4-FFF2-40B4-BE49-F238E27FC236}">
                <a16:creationId xmlns:a16="http://schemas.microsoft.com/office/drawing/2014/main" id="{4DFF677B-D74A-BBD9-F4B3-E06A882B8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56AF7091-BA17-ED37-07CF-0E93E16B4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8" y="-31750"/>
            <a:ext cx="1617662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78D5270-FAA0-5024-92B7-5005F576C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91440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4">
            <a:extLst>
              <a:ext uri="{FF2B5EF4-FFF2-40B4-BE49-F238E27FC236}">
                <a16:creationId xmlns:a16="http://schemas.microsoft.com/office/drawing/2014/main" id="{12357F85-7FDA-A092-B011-0FBDC181D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029200"/>
            <a:ext cx="838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mi-NZ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Pākehā have a vested interest</a:t>
            </a:r>
          </a:p>
          <a:p>
            <a:pPr algn="ctr"/>
            <a:r>
              <a:rPr lang="mi-NZ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 staying ignorant!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7FF3-627A-B92F-D90E-4427EB698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34A4E-4BFC-7F23-7CD4-54180E5E2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hiria.JPG">
            <a:extLst>
              <a:ext uri="{FF2B5EF4-FFF2-40B4-BE49-F238E27FC236}">
                <a16:creationId xmlns:a16="http://schemas.microsoft.com/office/drawing/2014/main" id="{9FA26F63-B441-E4AF-856B-2B826399FF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5995" b="9005"/>
          <a:stretch/>
        </p:blipFill>
        <p:spPr>
          <a:xfrm>
            <a:off x="33250" y="15014"/>
            <a:ext cx="12047082" cy="677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40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35C04-3282-4E54-AD35-E99AC790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12357"/>
          </a:xfrm>
        </p:spPr>
        <p:txBody>
          <a:bodyPr anchor="b">
            <a:normAutofit fontScale="90000"/>
          </a:bodyPr>
          <a:lstStyle/>
          <a:p>
            <a:endParaRPr lang="en-US" sz="2200" b="1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F681FCD-9C58-47C7-B3BB-9240F370C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23"/>
            <a:ext cx="4783697" cy="3433583"/>
          </a:xfrm>
        </p:spPr>
        <p:txBody>
          <a:bodyPr>
            <a:normAutofit/>
          </a:bodyPr>
          <a:lstStyle/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pic>
        <p:nvPicPr>
          <p:cNvPr id="7" name="Content Placeholder 6" descr="A picture containing outdoor, sky, beach, water&#10;&#10;Description automatically generated">
            <a:extLst>
              <a:ext uri="{FF2B5EF4-FFF2-40B4-BE49-F238E27FC236}">
                <a16:creationId xmlns:a16="http://schemas.microsoft.com/office/drawing/2014/main" id="{BEC9CE44-3431-467F-8AA5-414A6FA840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5" b="10447"/>
          <a:stretch/>
        </p:blipFill>
        <p:spPr>
          <a:xfrm>
            <a:off x="22843" y="280638"/>
            <a:ext cx="12166108" cy="646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2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ātokimatawhaorua – Waka – canoes – Te Ara Encyclopedia of New Zealand">
            <a:extLst>
              <a:ext uri="{FF2B5EF4-FFF2-40B4-BE49-F238E27FC236}">
                <a16:creationId xmlns:a16="http://schemas.microsoft.com/office/drawing/2014/main" id="{45D48FDE-587A-41C3-18CC-BFAEEF1D1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569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421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41" name="Rectangle 4140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3" name="Rectangle 4142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drawing of a fish&#10;&#10;Description automatically generated with low confidence">
            <a:extLst>
              <a:ext uri="{FF2B5EF4-FFF2-40B4-BE49-F238E27FC236}">
                <a16:creationId xmlns:a16="http://schemas.microsoft.com/office/drawing/2014/main" id="{EA22FA46-C4E0-34AE-1851-E38CA9B72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r="2750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098" name="TextBox 1">
            <a:extLst>
              <a:ext uri="{FF2B5EF4-FFF2-40B4-BE49-F238E27FC236}">
                <a16:creationId xmlns:a16="http://schemas.microsoft.com/office/drawing/2014/main" id="{0890A875-38A4-21E9-F17D-F335E5BBB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243013"/>
            <a:ext cx="6781800" cy="48596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mi-NZ" sz="2800" b="1" dirty="0">
                <a:latin typeface="Arial" panose="020B0604020202020204" pitchFamily="34" charset="0"/>
                <a:cs typeface="Arial" panose="020B0604020202020204" pitchFamily="34" charset="0"/>
              </a:rPr>
              <a:t>The first several minutes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mi-NZ" sz="2800" b="1" dirty="0">
                <a:latin typeface="Arial" panose="020B0604020202020204" pitchFamily="34" charset="0"/>
                <a:cs typeface="Arial" panose="020B0604020202020204" pitchFamily="34" charset="0"/>
              </a:rPr>
              <a:t>of this presentation will be in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mi-NZ" sz="2800" b="1" dirty="0">
                <a:latin typeface="Arial" panose="020B0604020202020204" pitchFamily="34" charset="0"/>
                <a:cs typeface="Arial" panose="020B0604020202020204" pitchFamily="34" charset="0"/>
              </a:rPr>
              <a:t>Te </a:t>
            </a:r>
            <a:r>
              <a:rPr lang="en-US" altLang="mi-N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Reo</a:t>
            </a:r>
            <a:r>
              <a:rPr lang="en-US" altLang="mi-NZ" sz="2800" b="1" dirty="0">
                <a:latin typeface="Arial" panose="020B0604020202020204" pitchFamily="34" charset="0"/>
                <a:cs typeface="Arial" panose="020B0604020202020204" pitchFamily="34" charset="0"/>
              </a:rPr>
              <a:t> Māori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mi-N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mi-NZ" sz="2800" b="1" dirty="0">
                <a:latin typeface="Arial" panose="020B0604020202020204" pitchFamily="34" charset="0"/>
                <a:cs typeface="Arial" panose="020B0604020202020204" pitchFamily="34" charset="0"/>
              </a:rPr>
              <a:t>My reasons for doing this should be clear by the end of this talk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mi-N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mi-NZ" sz="2800" b="1" dirty="0">
                <a:latin typeface="Arial" panose="020B0604020202020204" pitchFamily="34" charset="0"/>
                <a:cs typeface="Arial" panose="020B0604020202020204" pitchFamily="34" charset="0"/>
              </a:rPr>
              <a:t>Translations are given here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ated image">
            <a:hlinkClick r:id="rId2"/>
            <a:extLst>
              <a:ext uri="{FF2B5EF4-FFF2-40B4-BE49-F238E27FC236}">
                <a16:creationId xmlns:a16="http://schemas.microsoft.com/office/drawing/2014/main" id="{2D11B04F-DABC-EC3E-0B3F-2BE5CE961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7" b="557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94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127BA6-B6B2-DFFD-3C98-B58915AE6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35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060691-D397-AD15-2DEF-50FD3AB3D992}"/>
              </a:ext>
            </a:extLst>
          </p:cNvPr>
          <p:cNvSpPr txBox="1"/>
          <p:nvPr/>
        </p:nvSpPr>
        <p:spPr>
          <a:xfrm>
            <a:off x="706581" y="1753985"/>
            <a:ext cx="11097491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Tuakiritetangata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Pairama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Riki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tōku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ingoa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tika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ēngari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ko Donny Riki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taku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ingoa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mi-NZ" sz="2800" dirty="0">
                <a:latin typeface="Arial" panose="020B0604020202020204" pitchFamily="34" charset="0"/>
                <a:cs typeface="Arial" panose="020B0604020202020204" pitchFamily="34" charset="0"/>
              </a:rPr>
              <a:t>I also identify as having straight cisgendered </a:t>
            </a:r>
          </a:p>
          <a:p>
            <a:pPr algn="ctr"/>
            <a:r>
              <a:rPr lang="mi-NZ" sz="2800" dirty="0">
                <a:latin typeface="Arial" panose="020B0604020202020204" pitchFamily="34" charset="0"/>
                <a:cs typeface="Arial" panose="020B0604020202020204" pitchFamily="34" charset="0"/>
              </a:rPr>
              <a:t>white-partner privilege</a:t>
            </a:r>
          </a:p>
          <a:p>
            <a:pPr algn="ctr"/>
            <a:r>
              <a:rPr lang="en-US" sz="4000" dirty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2323022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tain has invaded all but 22 countries. : r/MapPorn">
            <a:extLst>
              <a:ext uri="{FF2B5EF4-FFF2-40B4-BE49-F238E27FC236}">
                <a16:creationId xmlns:a16="http://schemas.microsoft.com/office/drawing/2014/main" id="{60172EF2-9156-31CF-9637-655353CD38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" b="22479"/>
          <a:stretch/>
        </p:blipFill>
        <p:spPr bwMode="auto">
          <a:xfrm>
            <a:off x="20" y="-1637414"/>
            <a:ext cx="12191980" cy="849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012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D16C3-8165-4D10-A2FD-8F46B3E03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NZ" sz="5400" b="1"/>
              <a:t>Colonial Discourse </a:t>
            </a:r>
            <a:br>
              <a:rPr lang="en-NZ" sz="5400"/>
            </a:br>
            <a:endParaRPr lang="en-NZ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85D42-6E16-46F1-AB87-7EC4EF479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NZ" sz="2200"/>
              <a:t>Colonization has always been based upon the existence of need and dependency. Not all people are suitable for being colonized; only those who feel this need are suitable. In almost all cases where Europeans have founded colonies . . . we can say that they were expected, and even desired in the unconscious of their subjects. </a:t>
            </a:r>
          </a:p>
          <a:p>
            <a:pPr marL="0" indent="0">
              <a:buNone/>
            </a:pPr>
            <a:r>
              <a:rPr lang="it-IT" sz="2200"/>
              <a:t>(Mannoni, 1947, cited in Macey) </a:t>
            </a:r>
            <a:endParaRPr lang="en-NZ" sz="2200"/>
          </a:p>
        </p:txBody>
      </p:sp>
    </p:spTree>
    <p:extLst>
      <p:ext uri="{BB962C8B-B14F-4D97-AF65-F5344CB8AC3E}">
        <p14:creationId xmlns:p14="http://schemas.microsoft.com/office/powerpoint/2010/main" val="3010017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CE14-42E5-EB3F-6DDB-D2FE853E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60498"/>
          </a:xfrm>
        </p:spPr>
        <p:txBody>
          <a:bodyPr>
            <a:normAutofit/>
          </a:bodyPr>
          <a:lstStyle/>
          <a:p>
            <a:r>
              <a:rPr lang="mi-NZ" sz="3600" b="1" dirty="0">
                <a:latin typeface="Arial" panose="020B0604020202020204" pitchFamily="34" charset="0"/>
                <a:cs typeface="Arial" panose="020B0604020202020204" pitchFamily="34" charset="0"/>
              </a:rPr>
              <a:t>How to colonise a country</a:t>
            </a:r>
            <a:br>
              <a:rPr lang="mi-NZ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663C5-1132-062B-17FF-4C993E623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649" y="1825625"/>
            <a:ext cx="5677361" cy="4303464"/>
          </a:xfrm>
        </p:spPr>
        <p:txBody>
          <a:bodyPr>
            <a:normAutofit/>
          </a:bodyPr>
          <a:lstStyle/>
          <a:p>
            <a:r>
              <a:rPr lang="mi-NZ" sz="3200" dirty="0">
                <a:latin typeface="Arial" panose="020B0604020202020204" pitchFamily="34" charset="0"/>
                <a:cs typeface="Arial" panose="020B0604020202020204" pitchFamily="34" charset="0"/>
              </a:rPr>
              <a:t>Step 1:  Invasion</a:t>
            </a:r>
          </a:p>
          <a:p>
            <a:endParaRPr lang="mi-N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i-NZ" sz="3200" dirty="0">
                <a:latin typeface="Arial" panose="020B0604020202020204" pitchFamily="34" charset="0"/>
                <a:cs typeface="Arial" panose="020B0604020202020204" pitchFamily="34" charset="0"/>
              </a:rPr>
              <a:t>Step 2:  Occupation</a:t>
            </a:r>
          </a:p>
          <a:p>
            <a:endParaRPr lang="mi-N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i-NZ" sz="3200" dirty="0">
                <a:latin typeface="Arial" panose="020B0604020202020204" pitchFamily="34" charset="0"/>
                <a:cs typeface="Arial" panose="020B0604020202020204" pitchFamily="34" charset="0"/>
              </a:rPr>
              <a:t>Step 3:  Forced assimilation</a:t>
            </a:r>
          </a:p>
          <a:p>
            <a:endParaRPr lang="mi-N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i-NZ" sz="3200" dirty="0">
                <a:latin typeface="Arial" panose="020B0604020202020204" pitchFamily="34" charset="0"/>
                <a:cs typeface="Arial" panose="020B0604020202020204" pitchFamily="34" charset="0"/>
              </a:rPr>
              <a:t>(Step 4:  Denial)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he Millions - Originally published in 2010 in black and white, Arsenal  Pulp issues a revised and expanded edition of The 500 Years of Indigenous,  written and drawn by Gord Hill, who">
            <a:extLst>
              <a:ext uri="{FF2B5EF4-FFF2-40B4-BE49-F238E27FC236}">
                <a16:creationId xmlns:a16="http://schemas.microsoft.com/office/drawing/2014/main" id="{AF736374-2272-EEED-8292-53C0889DC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" r="10895" b="-2"/>
          <a:stretch/>
        </p:blipFill>
        <p:spPr bwMode="auto">
          <a:xfrm>
            <a:off x="0" y="1825625"/>
            <a:ext cx="6151651" cy="430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07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4E457-222A-7204-36A1-17FFA30C0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0"/>
            <a:ext cx="10909640" cy="17360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1700" dirty="0"/>
            </a:br>
            <a:br>
              <a:rPr lang="en-US" sz="1700" dirty="0"/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Step 1: Invasion</a:t>
            </a:r>
            <a:br>
              <a:rPr lang="en-US" sz="1700" dirty="0"/>
            </a:br>
            <a:endParaRPr lang="en-US" sz="1700" dirty="0"/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New Zealand Settlements Act of 1863 – Te Āti Awa of Taranaki – Te Ara  Encyclopedia of New Zealand">
            <a:extLst>
              <a:ext uri="{FF2B5EF4-FFF2-40B4-BE49-F238E27FC236}">
                <a16:creationId xmlns:a16="http://schemas.microsoft.com/office/drawing/2014/main" id="{AB09EA30-36CE-AAA8-B7BC-B1AE7612A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08" y="2052320"/>
            <a:ext cx="3758184" cy="45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close-up of a sword&#10;&#10;Description automatically generated with medium confidence">
            <a:extLst>
              <a:ext uri="{FF2B5EF4-FFF2-40B4-BE49-F238E27FC236}">
                <a16:creationId xmlns:a16="http://schemas.microsoft.com/office/drawing/2014/main" id="{1A542ED5-0FE1-5180-1C64-EB7791EB6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16908" y="2326641"/>
            <a:ext cx="3758184" cy="388315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D5E9AE-A2BA-A8E0-D6F1-958BC1A15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41208" y="2052320"/>
            <a:ext cx="3758184" cy="45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78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72A515F1-A349-4B22-1AF2-A25814A7B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943" y="127592"/>
            <a:ext cx="5458122" cy="65503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104B5F64-F1D4-8776-272D-28BB71F3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011" y="27228"/>
            <a:ext cx="5458121" cy="65503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6FC8A-6115-F394-1B0E-2C6758FDC189}"/>
              </a:ext>
            </a:extLst>
          </p:cNvPr>
          <p:cNvSpPr txBox="1"/>
          <p:nvPr/>
        </p:nvSpPr>
        <p:spPr>
          <a:xfrm>
            <a:off x="578840" y="251670"/>
            <a:ext cx="2466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3200" b="1" dirty="0">
                <a:latin typeface="Arial" panose="020B0604020202020204" pitchFamily="34" charset="0"/>
                <a:cs typeface="Arial" panose="020B0604020202020204" pitchFamily="34" charset="0"/>
              </a:rPr>
              <a:t>Step 2:</a:t>
            </a:r>
          </a:p>
          <a:p>
            <a:r>
              <a:rPr lang="mi-NZ" sz="3200" b="1" dirty="0">
                <a:latin typeface="Arial" panose="020B0604020202020204" pitchFamily="34" charset="0"/>
                <a:cs typeface="Arial" panose="020B0604020202020204" pitchFamily="34" charset="0"/>
              </a:rPr>
              <a:t>Occupation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250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3" name="Rectangle 4122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4CA50-51EE-C4B9-D292-19B5F8FAC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680" y="554009"/>
            <a:ext cx="4836160" cy="13645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3:  </a:t>
            </a:r>
            <a:b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Forced assimilation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A23923C-E1AA-4C35-12DC-EF8026464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3" b="2276"/>
          <a:stretch/>
        </p:blipFill>
        <p:spPr>
          <a:xfrm>
            <a:off x="3265490" y="217098"/>
            <a:ext cx="3003103" cy="3912881"/>
          </a:xfrm>
          <a:prstGeom prst="rect">
            <a:avLst/>
          </a:prstGeom>
        </p:spPr>
      </p:pic>
      <p:pic>
        <p:nvPicPr>
          <p:cNvPr id="6" name="Picture 5" descr="Image result for historical colonial schooling for maori children">
            <a:extLst>
              <a:ext uri="{FF2B5EF4-FFF2-40B4-BE49-F238E27FC236}">
                <a16:creationId xmlns:a16="http://schemas.microsoft.com/office/drawing/2014/main" id="{1E390C87-A262-7659-2776-A5869EA27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" r="3" b="3"/>
          <a:stretch/>
        </p:blipFill>
        <p:spPr bwMode="auto">
          <a:xfrm>
            <a:off x="117999" y="925625"/>
            <a:ext cx="3016307" cy="289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eveloping Alternatives to the DSM for Psychotherapists">
            <a:extLst>
              <a:ext uri="{FF2B5EF4-FFF2-40B4-BE49-F238E27FC236}">
                <a16:creationId xmlns:a16="http://schemas.microsoft.com/office/drawing/2014/main" id="{B4B2359C-C44D-45FF-DAC7-541667FA9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r="13995" b="1"/>
          <a:stretch/>
        </p:blipFill>
        <p:spPr bwMode="auto">
          <a:xfrm>
            <a:off x="-1" y="4079988"/>
            <a:ext cx="3003123" cy="27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 descr="A wall full of clocks&#10;&#10;Description automatically generated with low confidence">
            <a:extLst>
              <a:ext uri="{FF2B5EF4-FFF2-40B4-BE49-F238E27FC236}">
                <a16:creationId xmlns:a16="http://schemas.microsoft.com/office/drawing/2014/main" id="{49C9D029-02DE-E44C-31D9-B000C08DC8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3208" r="4244" b="2"/>
          <a:stretch/>
        </p:blipFill>
        <p:spPr>
          <a:xfrm>
            <a:off x="3252286" y="4315297"/>
            <a:ext cx="3016307" cy="2055326"/>
          </a:xfrm>
          <a:prstGeom prst="rect">
            <a:avLst/>
          </a:prstGeom>
        </p:spPr>
      </p:pic>
      <p:pic>
        <p:nvPicPr>
          <p:cNvPr id="2050" name="Picture 2" descr="The Native Schools Act is really... - Feels like home bro | Facebook">
            <a:extLst>
              <a:ext uri="{FF2B5EF4-FFF2-40B4-BE49-F238E27FC236}">
                <a16:creationId xmlns:a16="http://schemas.microsoft.com/office/drawing/2014/main" id="{15F0B22A-7774-1350-601B-2C3CF85D0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8" b="-3"/>
          <a:stretch/>
        </p:blipFill>
        <p:spPr bwMode="auto">
          <a:xfrm>
            <a:off x="6488266" y="2223338"/>
            <a:ext cx="5439574" cy="43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0" name="Content Placeholder 4119">
            <a:extLst>
              <a:ext uri="{FF2B5EF4-FFF2-40B4-BE49-F238E27FC236}">
                <a16:creationId xmlns:a16="http://schemas.microsoft.com/office/drawing/2014/main" id="{61F23D74-6686-754F-3BE0-BBF8DC9A2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54080" y="5974080"/>
            <a:ext cx="299702" cy="151824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4899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>
            <a:spLocks noGrp="1"/>
          </p:cNvSpPr>
          <p:nvPr>
            <p:ph idx="1"/>
          </p:nvPr>
        </p:nvSpPr>
        <p:spPr>
          <a:xfrm>
            <a:off x="1981200" y="94402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Colonisation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is probably the greatest offence to the mana of a people </a:t>
            </a:r>
            <a:r>
              <a:rPr lang="en-US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(Wade, 1997)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13970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13970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40" descr="Looking unto Jesu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0000" y="2463815"/>
            <a:ext cx="7089648" cy="3816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0" name="Rectangle 5126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Freeform: Shape 5128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22" name="TextBox 1">
            <a:extLst>
              <a:ext uri="{FF2B5EF4-FFF2-40B4-BE49-F238E27FC236}">
                <a16:creationId xmlns:a16="http://schemas.microsoft.com/office/drawing/2014/main" id="{EB8E7779-346B-2B10-3F7E-ACC74CF44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034" y="1157288"/>
            <a:ext cx="6573951" cy="49453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mi-NZ" sz="2400" b="1" dirty="0">
                <a:latin typeface="Arial" panose="020B0604020202020204" pitchFamily="34" charset="0"/>
                <a:cs typeface="Arial" panose="020B0604020202020204" pitchFamily="34" charset="0"/>
              </a:rPr>
              <a:t>I acknowledge and </a:t>
            </a:r>
            <a:r>
              <a:rPr lang="en-US" altLang="mi-N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honour</a:t>
            </a:r>
            <a:r>
              <a:rPr lang="en-US" altLang="mi-NZ" sz="2400" b="1" dirty="0">
                <a:latin typeface="Arial" panose="020B0604020202020204" pitchFamily="34" charset="0"/>
                <a:cs typeface="Arial" panose="020B0604020202020204" pitchFamily="34" charset="0"/>
              </a:rPr>
              <a:t> the primordial ancestors, who made everything that there is.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mi-N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mi-N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mi-NZ" sz="2400" b="1" dirty="0">
                <a:latin typeface="Arial" panose="020B0604020202020204" pitchFamily="34" charset="0"/>
                <a:cs typeface="Arial" panose="020B0604020202020204" pitchFamily="34" charset="0"/>
              </a:rPr>
              <a:t>(This includes Io-</a:t>
            </a:r>
            <a:r>
              <a:rPr lang="en-US" altLang="mi-N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matua</a:t>
            </a:r>
            <a:r>
              <a:rPr lang="en-US" altLang="mi-NZ" sz="2400" b="1" dirty="0">
                <a:latin typeface="Arial" panose="020B0604020202020204" pitchFamily="34" charset="0"/>
                <a:cs typeface="Arial" panose="020B0604020202020204" pitchFamily="34" charset="0"/>
              </a:rPr>
              <a:t>-kore, </a:t>
            </a:r>
            <a:r>
              <a:rPr lang="en-US" altLang="mi-N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Ranginui</a:t>
            </a:r>
            <a:r>
              <a:rPr lang="en-US" altLang="mi-NZ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mi-N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Papatūānuku</a:t>
            </a:r>
            <a:r>
              <a:rPr lang="en-US" altLang="mi-NZ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mi-N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Tāne</a:t>
            </a:r>
            <a:r>
              <a:rPr lang="en-US" altLang="mi-N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mi-N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Mahuta</a:t>
            </a:r>
            <a:r>
              <a:rPr lang="en-US" altLang="mi-NZ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mi-N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Rūaumoko</a:t>
            </a:r>
            <a:r>
              <a:rPr lang="en-US" altLang="mi-NZ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mi-N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Tāwhirimātea</a:t>
            </a:r>
            <a:r>
              <a:rPr lang="en-US" altLang="mi-NZ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mi-N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Haumietiketike</a:t>
            </a:r>
            <a:r>
              <a:rPr lang="en-US" altLang="mi-NZ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mi-N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Tūmatauenga</a:t>
            </a:r>
            <a:r>
              <a:rPr lang="en-US" altLang="mi-NZ" sz="2400" b="1" dirty="0">
                <a:latin typeface="Arial" panose="020B0604020202020204" pitchFamily="34" charset="0"/>
                <a:cs typeface="Arial" panose="020B0604020202020204" pitchFamily="34" charset="0"/>
              </a:rPr>
              <a:t>, Tangaroa and </a:t>
            </a:r>
            <a:r>
              <a:rPr lang="en-US" altLang="mi-N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Rongomātāne</a:t>
            </a:r>
            <a:r>
              <a:rPr lang="en-US" altLang="mi-NZ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mi-NZ" sz="2400" b="1" dirty="0">
                <a:latin typeface="Arial" panose="020B0604020202020204" pitchFamily="34" charset="0"/>
                <a:cs typeface="Arial" panose="020B0604020202020204" pitchFamily="34" charset="0"/>
              </a:rPr>
              <a:t>There are many more and a full discussion of this is beyond the scope of this talk)</a:t>
            </a:r>
          </a:p>
        </p:txBody>
      </p:sp>
      <p:pic>
        <p:nvPicPr>
          <p:cNvPr id="2" name="Picture 1" descr="A black and white drawing of a fish&#10;&#10;Description automatically generated with low confidence">
            <a:extLst>
              <a:ext uri="{FF2B5EF4-FFF2-40B4-BE49-F238E27FC236}">
                <a16:creationId xmlns:a16="http://schemas.microsoft.com/office/drawing/2014/main" id="{2EF39C82-D548-D926-0B81-453B883E3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r="2750"/>
          <a:stretch/>
        </p:blipFill>
        <p:spPr>
          <a:xfrm>
            <a:off x="8827316" y="846160"/>
            <a:ext cx="2844303" cy="519511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28B8F-DB31-442D-8099-558304BF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49" y="436360"/>
            <a:ext cx="3404369" cy="2244634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Māori response to genocidal and ethnocidal injustices</a:t>
            </a:r>
            <a:br>
              <a:rPr lang="en-US" sz="3200" b="1" dirty="0"/>
            </a:br>
            <a:br>
              <a:rPr lang="en-US" sz="2800" dirty="0"/>
            </a:br>
            <a:br>
              <a:rPr lang="en-US" sz="2800" b="1" dirty="0"/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0" name="Content Placeholder 2053">
            <a:extLst>
              <a:ext uri="{FF2B5EF4-FFF2-40B4-BE49-F238E27FC236}">
                <a16:creationId xmlns:a16="http://schemas.microsoft.com/office/drawing/2014/main" id="{B98C9413-D214-4323-8A9D-A03B814C9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921" y="397565"/>
            <a:ext cx="3378708" cy="57153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Whakapūtanga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1835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Tiriti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 Waitangi 1840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Treaty – 39 Rangatira signed by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moko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Tiriti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over 500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rangatira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5CF5B885-36D0-4B92-B772-1CAAE6B4B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r="36398" b="1"/>
          <a:stretch/>
        </p:blipFill>
        <p:spPr bwMode="auto">
          <a:xfrm>
            <a:off x="-1" y="3184849"/>
            <a:ext cx="4317491" cy="367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CAACED61-F4B3-4EED-B2A8-7E68BF038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r="7527"/>
          <a:stretch/>
        </p:blipFill>
        <p:spPr bwMode="auto">
          <a:xfrm>
            <a:off x="8807838" y="-6"/>
            <a:ext cx="338416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766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EDD5-D5E3-8232-CB0F-E253107A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4" y="922644"/>
            <a:ext cx="6413183" cy="1169585"/>
          </a:xfrm>
        </p:spPr>
        <p:txBody>
          <a:bodyPr anchor="b">
            <a:normAutofit/>
          </a:bodyPr>
          <a:lstStyle/>
          <a:p>
            <a:r>
              <a:rPr lang="mi-NZ" sz="3200" b="1" dirty="0">
                <a:latin typeface="Arial" panose="020B0604020202020204" pitchFamily="34" charset="0"/>
                <a:cs typeface="Arial" panose="020B0604020202020204" pitchFamily="34" charset="0"/>
              </a:rPr>
              <a:t>Colonial response to Māori response (resistance)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8391A2-82D2-A8A7-3854-D0375017A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Zealand Settlements Act of 1863 </a:t>
            </a: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provided for the confiscation of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Maori</a:t>
            </a: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land when the Crown determined an iwi, or a significant number of members of an iwi, had been in rebellion against the Queen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4" name="Picture 2" descr="Loss of tradition: the impact on Maori society — Steemit">
            <a:extLst>
              <a:ext uri="{FF2B5EF4-FFF2-40B4-BE49-F238E27FC236}">
                <a16:creationId xmlns:a16="http://schemas.microsoft.com/office/drawing/2014/main" id="{67906E05-07EE-80A1-EAC5-D79A2D45B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0949" y="774285"/>
            <a:ext cx="2340555" cy="25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oss of tradition: the impact on Maori society — Steemit">
            <a:extLst>
              <a:ext uri="{FF2B5EF4-FFF2-40B4-BE49-F238E27FC236}">
                <a16:creationId xmlns:a16="http://schemas.microsoft.com/office/drawing/2014/main" id="{9148B9A1-2ADD-8105-AF5B-F631A896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8227" y="3575074"/>
            <a:ext cx="3445999" cy="25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144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804E7-EE2F-3943-ACF3-4ACF448B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803863"/>
            <a:ext cx="3025833" cy="297977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3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Māori resistance to Colonial response</a:t>
            </a:r>
            <a:br>
              <a:rPr lang="en-US" sz="28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A picture containing cat, mammal&#10;&#10;Description automatically generated">
            <a:extLst>
              <a:ext uri="{FF2B5EF4-FFF2-40B4-BE49-F238E27FC236}">
                <a16:creationId xmlns:a16="http://schemas.microsoft.com/office/drawing/2014/main" id="{5118D27B-EB6E-D65B-1898-AC38DCD666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52" b="5203"/>
          <a:stretch/>
        </p:blipFill>
        <p:spPr>
          <a:xfrm>
            <a:off x="4038600" y="1336675"/>
            <a:ext cx="3570288" cy="4178300"/>
          </a:xfrm>
          <a:prstGeom prst="rect">
            <a:avLst/>
          </a:prstGeom>
        </p:spPr>
      </p:pic>
      <p:pic>
        <p:nvPicPr>
          <p:cNvPr id="6" name="Content Placeholder 5" descr="Image result for kingitanga movement">
            <a:extLst>
              <a:ext uri="{FF2B5EF4-FFF2-40B4-BE49-F238E27FC236}">
                <a16:creationId xmlns:a16="http://schemas.microsoft.com/office/drawing/2014/main" id="{11754D96-BB49-AC77-9D1D-DF2645713AE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5"/>
          <a:stretch/>
        </p:blipFill>
        <p:spPr bwMode="auto">
          <a:xfrm>
            <a:off x="7659688" y="1336675"/>
            <a:ext cx="3565525" cy="4178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C85501-B66D-73EF-2AD4-0EE0B4C5CD37}"/>
              </a:ext>
            </a:extLst>
          </p:cNvPr>
          <p:cNvSpPr txBox="1"/>
          <p:nvPr/>
        </p:nvSpPr>
        <p:spPr>
          <a:xfrm>
            <a:off x="4194495" y="5972961"/>
            <a:ext cx="292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dirty="0"/>
              <a:t>         1858 -  Tewherowhero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5A3FB-859E-021F-2F05-A43CBC732670}"/>
              </a:ext>
            </a:extLst>
          </p:cNvPr>
          <p:cNvSpPr txBox="1"/>
          <p:nvPr/>
        </p:nvSpPr>
        <p:spPr>
          <a:xfrm>
            <a:off x="7781429" y="5972961"/>
            <a:ext cx="332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dirty="0"/>
              <a:t>                 1860 -  Tāwhiao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ABB1B4E-A98D-A25D-5F80-B1F8A31DD5A0}"/>
                  </a:ext>
                </a:extLst>
              </p14:cNvPr>
              <p14:cNvContentPartPr/>
              <p14:nvPr/>
            </p14:nvContentPartPr>
            <p14:xfrm>
              <a:off x="2593342" y="4089502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ABB1B4E-A98D-A25D-5F80-B1F8A31DD5A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4342" y="408086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5750EFA-D9C1-39F7-833E-852555ADEFDC}"/>
              </a:ext>
            </a:extLst>
          </p:cNvPr>
          <p:cNvGrpSpPr/>
          <p:nvPr/>
        </p:nvGrpSpPr>
        <p:grpSpPr>
          <a:xfrm>
            <a:off x="2269342" y="3067102"/>
            <a:ext cx="360" cy="360"/>
            <a:chOff x="2269342" y="306710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2D6FE43-6857-B766-4F54-CA6911C2D39A}"/>
                    </a:ext>
                  </a:extLst>
                </p14:cNvPr>
                <p14:cNvContentPartPr/>
                <p14:nvPr/>
              </p14:nvContentPartPr>
              <p14:xfrm>
                <a:off x="2269342" y="3067102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2D6FE43-6857-B766-4F54-CA6911C2D39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60702" y="3058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D26BE80-A3A6-8FB6-DEEA-0A7B0F73522F}"/>
                    </a:ext>
                  </a:extLst>
                </p14:cNvPr>
                <p14:cNvContentPartPr/>
                <p14:nvPr/>
              </p14:nvContentPartPr>
              <p14:xfrm>
                <a:off x="2269342" y="3067102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D26BE80-A3A6-8FB6-DEEA-0A7B0F73522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60702" y="3058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FAA15C-5464-C8FD-B95C-2FA7F17CDAB8}"/>
              </a:ext>
            </a:extLst>
          </p:cNvPr>
          <p:cNvGrpSpPr/>
          <p:nvPr/>
        </p:nvGrpSpPr>
        <p:grpSpPr>
          <a:xfrm>
            <a:off x="2238382" y="2999782"/>
            <a:ext cx="47880" cy="76320"/>
            <a:chOff x="2238382" y="2999782"/>
            <a:chExt cx="47880" cy="7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0ADADC3-056B-C8AB-8218-E9DF464428AD}"/>
                    </a:ext>
                  </a:extLst>
                </p14:cNvPr>
                <p14:cNvContentPartPr/>
                <p14:nvPr/>
              </p14:nvContentPartPr>
              <p14:xfrm>
                <a:off x="2285902" y="3075382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0ADADC3-056B-C8AB-8218-E9DF464428A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76902" y="306674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5A91FB9-0BE0-4314-C6CA-BE826081A449}"/>
                    </a:ext>
                  </a:extLst>
                </p14:cNvPr>
                <p14:cNvContentPartPr/>
                <p14:nvPr/>
              </p14:nvContentPartPr>
              <p14:xfrm>
                <a:off x="2238382" y="2999782"/>
                <a:ext cx="47880" cy="76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5A91FB9-0BE0-4314-C6CA-BE826081A44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229382" y="2990782"/>
                  <a:ext cx="65520" cy="93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43120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0423BB-9F2B-9C33-5B52-288E3EB9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mi-NZ" sz="5400" dirty="0">
                <a:solidFill>
                  <a:srgbClr val="FFFFFF"/>
                </a:solidFill>
              </a:rPr>
              <a:t>Colonial response to Māori resistance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Why wasn't I told? | New Zealand Geographic">
            <a:extLst>
              <a:ext uri="{FF2B5EF4-FFF2-40B4-BE49-F238E27FC236}">
                <a16:creationId xmlns:a16="http://schemas.microsoft.com/office/drawing/2014/main" id="{ADA08041-4FBD-8F72-F041-F0B80D1FD0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08270" y="2426818"/>
            <a:ext cx="5102511" cy="39976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Tauranga Historical Society: Armed Constabulary Roads">
            <a:extLst>
              <a:ext uri="{FF2B5EF4-FFF2-40B4-BE49-F238E27FC236}">
                <a16:creationId xmlns:a16="http://schemas.microsoft.com/office/drawing/2014/main" id="{471DC44C-9432-9973-C946-DB8FE48CE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r="8332" b="-1"/>
          <a:stretch/>
        </p:blipFill>
        <p:spPr bwMode="auto">
          <a:xfrm>
            <a:off x="6445073" y="2557800"/>
            <a:ext cx="5455917" cy="37356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01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Documents and Settings\City\My Documents\My Pictures\Nagasaki.bmp">
            <a:extLst>
              <a:ext uri="{FF2B5EF4-FFF2-40B4-BE49-F238E27FC236}">
                <a16:creationId xmlns:a16="http://schemas.microsoft.com/office/drawing/2014/main" id="{FA9681F5-53EB-C66A-876D-0EF11DDE0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6464"/>
            <a:ext cx="9144000" cy="5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2">
            <a:extLst>
              <a:ext uri="{FF2B5EF4-FFF2-40B4-BE49-F238E27FC236}">
                <a16:creationId xmlns:a16="http://schemas.microsoft.com/office/drawing/2014/main" id="{84A11B54-592B-C611-156F-5852AF603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762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mi-NZ" altLang="mi-NZ" sz="2400"/>
              <a:t>6/8/1945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Freeform: Shape 22534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537" name="Freeform: Shape 22536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530" name="TextBox 1">
            <a:extLst>
              <a:ext uri="{FF2B5EF4-FFF2-40B4-BE49-F238E27FC236}">
                <a16:creationId xmlns:a16="http://schemas.microsoft.com/office/drawing/2014/main" id="{CBE0FBBE-0AA6-4173-82B8-32857DC79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631" y="1441938"/>
            <a:ext cx="7080738" cy="39741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Warning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Documents and Settings\City\My Documents\Maori study 2013\Flag image 4.jpg">
            <a:extLst>
              <a:ext uri="{FF2B5EF4-FFF2-40B4-BE49-F238E27FC236}">
                <a16:creationId xmlns:a16="http://schemas.microsoft.com/office/drawing/2014/main" id="{87F15356-0827-622D-F272-FF252A799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1"/>
            <a:ext cx="86868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4">
            <a:extLst>
              <a:ext uri="{FF2B5EF4-FFF2-40B4-BE49-F238E27FC236}">
                <a16:creationId xmlns:a16="http://schemas.microsoft.com/office/drawing/2014/main" id="{A9AF5DCB-A76A-5169-A017-5621908A2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560" y="4953000"/>
            <a:ext cx="91540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NZ" altLang="mi-NZ" dirty="0">
                <a:latin typeface="Arial" panose="020B0604020202020204" pitchFamily="34" charset="0"/>
                <a:cs typeface="Arial" panose="020B0604020202020204" pitchFamily="34" charset="0"/>
              </a:rPr>
              <a:t>What if  WW II had turned out differently? </a:t>
            </a:r>
            <a:endParaRPr lang="en-AU" altLang="mi-N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City\My Documents\Maori study 2013\Flag image.jpg">
            <a:extLst>
              <a:ext uri="{FF2B5EF4-FFF2-40B4-BE49-F238E27FC236}">
                <a16:creationId xmlns:a16="http://schemas.microsoft.com/office/drawing/2014/main" id="{ED8595E2-F65D-ACB1-76F1-74765BC81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913" y="-381000"/>
            <a:ext cx="12507913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DE3EB5-C0DE-8880-C363-6810B8AA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colonial code in the helping professions…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8BEE76-05D2-9295-62C5-0AB6D76C5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 are deficient; I am proficient…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Therefore, I have the right (duty, mandate, task) of performing certain operations on you (labelling/diagnosing, fixing, assigning, directing, surveilling)…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For your own good!</a:t>
            </a:r>
          </a:p>
          <a:p>
            <a:pPr marL="0" indent="0">
              <a:buNone/>
            </a:pP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(Todd &amp; Wade, 1997)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F5EFCA8D-3C6F-2C0A-B9E2-BCD8FFB0F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543" y="705179"/>
            <a:ext cx="6953577" cy="512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40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A8419-9E40-2D35-FED1-AD9B338DE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7" y="3999143"/>
            <a:ext cx="3550643" cy="22032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Generation 5</a:t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1830s – 1900s </a:t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era of my great  grandparents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F3C427E-81FF-A9B9-47E8-0CAAEF2D9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64"/>
          <a:stretch/>
        </p:blipFill>
        <p:spPr>
          <a:xfrm>
            <a:off x="20" y="-5"/>
            <a:ext cx="4449133" cy="359359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6CF77-369A-5BF6-D06D-ED17254DE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6560" y="3604530"/>
            <a:ext cx="6657759" cy="2895063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endParaRPr lang="en-US" sz="1700" dirty="0"/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Legislation enforced: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Whakapūtanga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Tiriti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 Waitangi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1846  NZ Government Act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1852  Constitutions Act </a:t>
            </a:r>
          </a:p>
          <a:p>
            <a:r>
              <a:rPr lang="en-U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1862  Native Lands Act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1863  NZ Settlements Act </a:t>
            </a:r>
          </a:p>
          <a:p>
            <a:r>
              <a:rPr lang="en-U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1867  Native Schools Act </a:t>
            </a:r>
          </a:p>
          <a:p>
            <a:r>
              <a:rPr lang="en-U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1871  Confiscated lands Act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1881  Māori prisoners Act</a:t>
            </a:r>
            <a:endParaRPr lang="en-US" sz="24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5" name="Picture 4" descr="A person smoking a pipe&#10;&#10;Description automatically generated with medium confidence">
            <a:extLst>
              <a:ext uri="{FF2B5EF4-FFF2-40B4-BE49-F238E27FC236}">
                <a16:creationId xmlns:a16="http://schemas.microsoft.com/office/drawing/2014/main" id="{FE1A96FB-6B03-5469-DA1D-F167F3F86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" r="-2" b="-2"/>
          <a:stretch/>
        </p:blipFill>
        <p:spPr bwMode="auto">
          <a:xfrm>
            <a:off x="4472090" y="-33246"/>
            <a:ext cx="3858768" cy="359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A5E768C8-4562-E04E-54C4-305CC4412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5" r="-3" b="22403"/>
          <a:stretch/>
        </p:blipFill>
        <p:spPr bwMode="auto">
          <a:xfrm>
            <a:off x="8362051" y="-1"/>
            <a:ext cx="3829949" cy="359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930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8" name="!!BGRectangle">
            <a:extLst>
              <a:ext uri="{FF2B5EF4-FFF2-40B4-BE49-F238E27FC236}">
                <a16:creationId xmlns:a16="http://schemas.microsoft.com/office/drawing/2014/main" id="{9CC67894-1D18-43E0-B8E1-ECF37EB0D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0" name="Rectangle 6159">
            <a:extLst>
              <a:ext uri="{FF2B5EF4-FFF2-40B4-BE49-F238E27FC236}">
                <a16:creationId xmlns:a16="http://schemas.microsoft.com/office/drawing/2014/main" id="{A13E3398-4840-4DA1-B674-51AE569B2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black and white drawing of a fish&#10;&#10;Description automatically generated with low confidence">
            <a:extLst>
              <a:ext uri="{FF2B5EF4-FFF2-40B4-BE49-F238E27FC236}">
                <a16:creationId xmlns:a16="http://schemas.microsoft.com/office/drawing/2014/main" id="{DC035631-1E00-929A-F515-9BBCB5A9C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1" b="37042"/>
          <a:stretch/>
        </p:blipFill>
        <p:spPr>
          <a:xfrm>
            <a:off x="-3048" y="6182"/>
            <a:ext cx="12191979" cy="6857990"/>
          </a:xfrm>
          <a:prstGeom prst="rect">
            <a:avLst/>
          </a:prstGeom>
        </p:spPr>
      </p:pic>
      <p:sp>
        <p:nvSpPr>
          <p:cNvPr id="6162" name="!!Line">
            <a:extLst>
              <a:ext uri="{FF2B5EF4-FFF2-40B4-BE49-F238E27FC236}">
                <a16:creationId xmlns:a16="http://schemas.microsoft.com/office/drawing/2014/main" id="{83306AB0-8BF5-43D5-B5E2-C53EA0783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826324"/>
            <a:ext cx="27432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Rectangle 1">
            <a:extLst>
              <a:ext uri="{FF2B5EF4-FFF2-40B4-BE49-F238E27FC236}">
                <a16:creationId xmlns:a16="http://schemas.microsoft.com/office/drawing/2014/main" id="{3C2BCE4F-686E-441F-5F70-AEF04E4D5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5002" y="914399"/>
            <a:ext cx="9284998" cy="20094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55000" lnSpcReduction="20000"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mi-NZ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acknowledge and </a:t>
            </a:r>
            <a:r>
              <a:rPr lang="en-US" altLang="mi-NZ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honour</a:t>
            </a:r>
            <a:r>
              <a:rPr lang="en-US" altLang="mi-NZ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this building and the portion of Mother Earth on which it stands</a:t>
            </a:r>
            <a:r>
              <a:rPr lang="en-US" altLang="mi-NZ" sz="2400" dirty="0">
                <a:solidFill>
                  <a:srgbClr val="FFFFFF"/>
                </a:solidFill>
                <a:latin typeface="+mn-lt"/>
              </a:rPr>
              <a:t>.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mi-NZ" sz="2400" dirty="0">
              <a:solidFill>
                <a:srgbClr val="FFFFFF"/>
              </a:solidFill>
              <a:latin typeface="+mn-lt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mi-NZ" sz="2400" dirty="0">
              <a:solidFill>
                <a:srgbClr val="FFFFFF"/>
              </a:solidFill>
              <a:latin typeface="+mn-lt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mi-NZ" sz="2400" dirty="0">
                <a:solidFill>
                  <a:srgbClr val="FFFFFF"/>
                </a:solidFill>
                <a:latin typeface="+mn-lt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6B6D9-A40C-808D-7E5D-8FF7DBA9BFAF}"/>
              </a:ext>
            </a:extLst>
          </p:cNvPr>
          <p:cNvSpPr txBox="1"/>
          <p:nvPr/>
        </p:nvSpPr>
        <p:spPr>
          <a:xfrm>
            <a:off x="6931378" y="3793067"/>
            <a:ext cx="5102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mi-NZ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(Māori believe that all things have a life force and even ‘inanimate objects’ like houses, rocks and the earth have a ‘genealogy’ . This is complex and again is beyond the scope of this presentation).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406C-0097-8FFE-156D-BA4C4AF30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21960" cy="1128068"/>
          </a:xfrm>
        </p:spPr>
        <p:txBody>
          <a:bodyPr anchor="ctr">
            <a:normAutofit fontScale="90000"/>
          </a:bodyPr>
          <a:lstStyle/>
          <a:p>
            <a:r>
              <a:rPr lang="mi-NZ" sz="3100" b="1" dirty="0">
                <a:latin typeface="Arial" panose="020B0604020202020204" pitchFamily="34" charset="0"/>
                <a:cs typeface="Arial" panose="020B0604020202020204" pitchFamily="34" charset="0"/>
              </a:rPr>
              <a:t>Generation 4 </a:t>
            </a:r>
            <a:br>
              <a:rPr lang="mi-NZ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i-NZ" sz="3100" b="1" dirty="0">
                <a:latin typeface="Arial" panose="020B0604020202020204" pitchFamily="34" charset="0"/>
                <a:cs typeface="Arial" panose="020B0604020202020204" pitchFamily="34" charset="0"/>
              </a:rPr>
              <a:t>1900 – 1970s</a:t>
            </a:r>
            <a:br>
              <a:rPr lang="mi-NZ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mi-NZ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i-NZ" sz="3100" b="1" dirty="0">
                <a:latin typeface="Arial" panose="020B0604020202020204" pitchFamily="34" charset="0"/>
                <a:cs typeface="Arial" panose="020B0604020202020204" pitchFamily="34" charset="0"/>
              </a:rPr>
              <a:t>The era of my grandparents</a:t>
            </a:r>
            <a:br>
              <a:rPr lang="mi-NZ" sz="3100" dirty="0"/>
            </a:br>
            <a:endParaRPr lang="en-US" sz="31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FA978A-7D4E-C24F-3420-BB314DFA1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1984248"/>
            <a:ext cx="4559425" cy="461975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mi-NZ" sz="21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NZ" sz="21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previous legislation PLUS</a:t>
            </a:r>
            <a:r>
              <a:rPr lang="en-NZ" sz="21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marL="0" indent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Z" sz="21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1908  Tohunga Suppression Act </a:t>
            </a:r>
            <a:endParaRPr lang="en-US" sz="21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lain" startAt="1909"/>
            </a:pPr>
            <a:r>
              <a:rPr lang="en-NZ" sz="21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Native Health Act </a:t>
            </a:r>
          </a:p>
          <a:p>
            <a:pPr marL="457200" indent="-45720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lain" startAt="1909"/>
            </a:pPr>
            <a:r>
              <a:rPr lang="en-NZ" sz="2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2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Māori Land Amendment Act </a:t>
            </a:r>
          </a:p>
          <a:p>
            <a:pPr marL="457200" indent="-45720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lain" startAt="1953"/>
            </a:pPr>
            <a:r>
              <a:rPr lang="en-NZ" sz="2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Native Affairs Act </a:t>
            </a:r>
          </a:p>
          <a:p>
            <a:pPr marL="457200" indent="-45720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lain" startAt="1953"/>
            </a:pPr>
            <a:r>
              <a:rPr lang="en-NZ" sz="2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Town &amp; Country Planning Act</a:t>
            </a:r>
          </a:p>
          <a:p>
            <a:pPr marL="457200" indent="-45720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lain" startAt="1953"/>
            </a:pPr>
            <a:r>
              <a:rPr lang="en-NZ" sz="2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2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Māori Trust Boards Act </a:t>
            </a:r>
          </a:p>
          <a:p>
            <a:pPr marL="457200" indent="-45720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lain" startAt="1961"/>
            </a:pPr>
            <a:r>
              <a:rPr lang="en-NZ" sz="2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2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Hunn</a:t>
            </a:r>
            <a:r>
              <a:rPr lang="en-NZ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Report </a:t>
            </a:r>
          </a:p>
          <a:p>
            <a:pPr marL="457200" indent="-45720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lain" startAt="1961"/>
            </a:pPr>
            <a:r>
              <a:rPr lang="en-NZ" sz="2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NZ Crimes Act </a:t>
            </a:r>
          </a:p>
          <a:p>
            <a:pPr marL="0" indent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NZ" sz="21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1967  Māori Affairs Amendment Act </a:t>
            </a:r>
            <a:endParaRPr lang="mi-NZ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/>
          </a:p>
        </p:txBody>
      </p:sp>
      <p:pic>
        <p:nvPicPr>
          <p:cNvPr id="5" name="Content Placeholder 4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D1669D2-1CF2-CAC3-77AC-C667A9E86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98" b="2"/>
          <a:stretch/>
        </p:blipFill>
        <p:spPr>
          <a:xfrm rot="5400000">
            <a:off x="6060845" y="716295"/>
            <a:ext cx="5259296" cy="542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80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6789B-099C-A87E-3A92-D5911D0E9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58" y="721805"/>
            <a:ext cx="4997702" cy="2147520"/>
          </a:xfrm>
        </p:spPr>
        <p:txBody>
          <a:bodyPr>
            <a:normAutofit fontScale="90000"/>
          </a:bodyPr>
          <a:lstStyle/>
          <a:p>
            <a:r>
              <a:rPr lang="mi-NZ" sz="4000" dirty="0">
                <a:latin typeface="Arial" panose="020B0604020202020204" pitchFamily="34" charset="0"/>
                <a:cs typeface="Arial" panose="020B0604020202020204" pitchFamily="34" charset="0"/>
              </a:rPr>
              <a:t>Generation 3</a:t>
            </a:r>
            <a:br>
              <a:rPr lang="mi-N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i-NZ" sz="4000" dirty="0">
                <a:latin typeface="Arial" panose="020B0604020202020204" pitchFamily="34" charset="0"/>
                <a:cs typeface="Arial" panose="020B0604020202020204" pitchFamily="34" charset="0"/>
              </a:rPr>
              <a:t>1940s – 1990s</a:t>
            </a:r>
            <a:br>
              <a:rPr lang="mi-N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i-NZ" sz="4000" dirty="0">
                <a:latin typeface="Arial" panose="020B0604020202020204" pitchFamily="34" charset="0"/>
                <a:cs typeface="Arial" panose="020B0604020202020204" pitchFamily="34" charset="0"/>
              </a:rPr>
              <a:t>The era of my parents</a:t>
            </a:r>
            <a:br>
              <a:rPr lang="mi-N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ontent Placeholder 7">
            <a:extLst>
              <a:ext uri="{FF2B5EF4-FFF2-40B4-BE49-F238E27FC236}">
                <a16:creationId xmlns:a16="http://schemas.microsoft.com/office/drawing/2014/main" id="{5B98AB39-2632-817B-A998-2A0B67473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2600960"/>
            <a:ext cx="3981424" cy="3965378"/>
          </a:xfrm>
        </p:spPr>
        <p:txBody>
          <a:bodyPr anchor="ctr">
            <a:normAutofit/>
          </a:bodyPr>
          <a:lstStyle/>
          <a:p>
            <a:pPr marL="0" lvl="0" indent="0" algn="l">
              <a:lnSpc>
                <a:spcPct val="115000"/>
              </a:lnSpc>
              <a:spcAft>
                <a:spcPts val="0"/>
              </a:spcAft>
              <a:buFontTx/>
              <a:buNone/>
            </a:pPr>
            <a:r>
              <a:rPr lang="en-NZ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previous legislation PLUS…</a:t>
            </a:r>
          </a:p>
          <a:p>
            <a:pPr marL="0" lvl="0" indent="0" algn="l">
              <a:lnSpc>
                <a:spcPct val="115000"/>
              </a:lnSpc>
              <a:spcAft>
                <a:spcPts val="0"/>
              </a:spcAft>
              <a:buFontTx/>
              <a:buNone/>
            </a:pPr>
            <a:r>
              <a:rPr lang="en-NZ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1961  </a:t>
            </a:r>
            <a:r>
              <a:rPr lang="en-NZ" sz="1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Hunn</a:t>
            </a:r>
            <a:r>
              <a:rPr lang="en-NZ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Report</a:t>
            </a:r>
          </a:p>
          <a:p>
            <a:pPr marL="0" lvl="0" indent="0" algn="l">
              <a:lnSpc>
                <a:spcPct val="115000"/>
              </a:lnSpc>
              <a:spcAft>
                <a:spcPts val="0"/>
              </a:spcAft>
              <a:buFontTx/>
              <a:buNone/>
            </a:pPr>
            <a:r>
              <a:rPr lang="en-NZ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1961  Crimes Act </a:t>
            </a:r>
          </a:p>
          <a:p>
            <a:pPr marL="0" lvl="0" indent="0" algn="l">
              <a:lnSpc>
                <a:spcPct val="115000"/>
              </a:lnSpc>
              <a:spcAft>
                <a:spcPts val="0"/>
              </a:spcAft>
              <a:buFontTx/>
              <a:buNone/>
            </a:pPr>
            <a:r>
              <a:rPr lang="en-NZ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1967  Māori Affairs Amendment Act 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FontTx/>
              <a:buNone/>
            </a:pPr>
            <a:r>
              <a:rPr lang="en-NZ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1986 NZ Constitution Act 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FontTx/>
              <a:buNone/>
            </a:pPr>
            <a:r>
              <a:rPr lang="en-NZ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1991  Resource management Act 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FontTx/>
              <a:buNone/>
            </a:pPr>
            <a:r>
              <a:rPr lang="en-NZ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1993  Companies Act 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FontTx/>
              <a:buNone/>
            </a:pPr>
            <a:r>
              <a:rPr lang="en-NZ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2004  Foreshore &amp; Seabed </a:t>
            </a:r>
          </a:p>
          <a:p>
            <a:endParaRPr lang="en-US" sz="1800" dirty="0"/>
          </a:p>
        </p:txBody>
      </p:sp>
      <p:pic>
        <p:nvPicPr>
          <p:cNvPr id="4" name="Picture 2" descr="Image result for opo the dolphin">
            <a:extLst>
              <a:ext uri="{FF2B5EF4-FFF2-40B4-BE49-F238E27FC236}">
                <a16:creationId xmlns:a16="http://schemas.microsoft.com/office/drawing/2014/main" id="{EBFE3D36-89FC-0888-CD8E-67F1B041B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r="11485"/>
          <a:stretch/>
        </p:blipFill>
        <p:spPr bwMode="auto">
          <a:xfrm>
            <a:off x="5860472" y="730949"/>
            <a:ext cx="5731071" cy="54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647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B638C-1CE0-9444-3A7D-9E875926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mi-NZ" sz="4000" dirty="0">
                <a:latin typeface="Arial" panose="020B0604020202020204" pitchFamily="34" charset="0"/>
                <a:cs typeface="Arial" panose="020B0604020202020204" pitchFamily="34" charset="0"/>
              </a:rPr>
              <a:t>Generation 2</a:t>
            </a:r>
            <a:br>
              <a:rPr lang="mi-N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i-NZ" sz="4000" dirty="0">
                <a:latin typeface="Arial" panose="020B0604020202020204" pitchFamily="34" charset="0"/>
                <a:cs typeface="Arial" panose="020B0604020202020204" pitchFamily="34" charset="0"/>
              </a:rPr>
              <a:t>1960s on...</a:t>
            </a:r>
            <a:br>
              <a:rPr lang="mi-N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i-NZ" sz="2800" b="1" dirty="0">
                <a:latin typeface="Arial" panose="020B0604020202020204" pitchFamily="34" charset="0"/>
                <a:cs typeface="Arial" panose="020B0604020202020204" pitchFamily="34" charset="0"/>
              </a:rPr>
              <a:t>My era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8E0828-51D9-28C2-2100-438C52756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fontScale="85000" lnSpcReduction="10000"/>
          </a:bodyPr>
          <a:lstStyle/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previously legislation PLUS….</a:t>
            </a: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dk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 Ture Whenua Act 1993 </a:t>
            </a: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NZ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 </a:t>
            </a:r>
            <a:r>
              <a:rPr lang="en-NZ" sz="20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NZ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 Atatu 1986 </a:t>
            </a: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NZ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NZ Constitution Act 1986</a:t>
            </a: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NZ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Foreshore &amp; Seabed 2004</a:t>
            </a: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NZ" sz="2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Takutai</a:t>
            </a:r>
            <a:r>
              <a:rPr lang="en-NZ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Moana Bill 2010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NZ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Oil Drilling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NZ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PBANZ 2008</a:t>
            </a: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NZ" sz="2000" b="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HPCA 2003</a:t>
            </a:r>
          </a:p>
          <a:p>
            <a:endParaRPr lang="en-US" sz="2000" dirty="0"/>
          </a:p>
        </p:txBody>
      </p:sp>
      <p:pic>
        <p:nvPicPr>
          <p:cNvPr id="4" name="Content Placeholder 3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2AF73351-7EEF-ED04-895B-92E5E5A88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604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18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E1421-93FC-0599-BAFE-2144C6E2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964" y="687479"/>
            <a:ext cx="3444240" cy="1574874"/>
          </a:xfrm>
        </p:spPr>
        <p:txBody>
          <a:bodyPr anchor="b">
            <a:normAutofit/>
          </a:bodyPr>
          <a:lstStyle/>
          <a:p>
            <a:r>
              <a:rPr lang="mi-NZ" sz="3200" b="1" dirty="0">
                <a:latin typeface="Arial" panose="020B0604020202020204" pitchFamily="34" charset="0"/>
                <a:cs typeface="Arial" panose="020B0604020202020204" pitchFamily="34" charset="0"/>
              </a:rPr>
              <a:t>Generation 1</a:t>
            </a:r>
            <a:br>
              <a:rPr lang="mi-NZ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i-NZ" sz="3200" b="1" dirty="0">
                <a:latin typeface="Arial" panose="020B0604020202020204" pitchFamily="34" charset="0"/>
                <a:cs typeface="Arial" panose="020B0604020202020204" pitchFamily="34" charset="0"/>
              </a:rPr>
              <a:t>2000s – current:</a:t>
            </a:r>
            <a:br>
              <a:rPr lang="mi-NZ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i-NZ" sz="3200" b="1" dirty="0">
                <a:latin typeface="Arial" panose="020B0604020202020204" pitchFamily="34" charset="0"/>
                <a:cs typeface="Arial" panose="020B0604020202020204" pitchFamily="34" charset="0"/>
              </a:rPr>
              <a:t>Our kid’s era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D3F042-0F35-DC89-6A9F-706431057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2964" y="2352502"/>
            <a:ext cx="3444240" cy="3738300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i-NZ" sz="1800" dirty="0">
                <a:latin typeface="Arial" panose="020B0604020202020204" pitchFamily="34" charset="0"/>
                <a:cs typeface="Arial" panose="020B0604020202020204" pitchFamily="34" charset="0"/>
              </a:rPr>
              <a:t>Age of activism for social justice, reindigenisation and shared consciousness...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i-NZ" sz="1800" dirty="0">
                <a:latin typeface="Arial" panose="020B0604020202020204" pitchFamily="34" charset="0"/>
                <a:cs typeface="Arial" panose="020B0604020202020204" pitchFamily="34" charset="0"/>
              </a:rPr>
              <a:t>Royal Commission Inquiry of Abuse in State Care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mi-N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i-NZ" sz="1800" dirty="0">
                <a:latin typeface="Arial" panose="020B0604020202020204" pitchFamily="34" charset="0"/>
                <a:cs typeface="Arial" panose="020B0604020202020204" pitchFamily="34" charset="0"/>
              </a:rPr>
              <a:t>Goals for Viv’s kids: to have PhDs or mortgage free home by age 40 (Succeeding so far)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mi-N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i-NZ" sz="1800" dirty="0">
                <a:latin typeface="Arial" panose="020B0604020202020204" pitchFamily="34" charset="0"/>
                <a:cs typeface="Arial" panose="020B0604020202020204" pitchFamily="34" charset="0"/>
              </a:rPr>
              <a:t>Goals for Donny’s kids: to not be raped or imprisoned by age 30! (Failed so far)</a:t>
            </a:r>
          </a:p>
          <a:p>
            <a:endParaRPr lang="en-US" sz="1800" dirty="0"/>
          </a:p>
        </p:txBody>
      </p:sp>
      <p:pic>
        <p:nvPicPr>
          <p:cNvPr id="4" name="Content Placeholder 3" descr="A person wearing a white shirt&#10;&#10;Description automatically generated with low confidence">
            <a:extLst>
              <a:ext uri="{FF2B5EF4-FFF2-40B4-BE49-F238E27FC236}">
                <a16:creationId xmlns:a16="http://schemas.microsoft.com/office/drawing/2014/main" id="{5708403B-4F99-567C-D96A-17539C09F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744"/>
          <a:stretch/>
        </p:blipFill>
        <p:spPr>
          <a:xfrm rot="5400000">
            <a:off x="-631233" y="1536553"/>
            <a:ext cx="5577118" cy="3566160"/>
          </a:xfrm>
          <a:prstGeom prst="rect">
            <a:avLst/>
          </a:prstGeom>
        </p:spPr>
      </p:pic>
      <p:pic>
        <p:nvPicPr>
          <p:cNvPr id="5" name="Picture 4" descr="A pair of black slippers&#10;&#10;Description automatically generated with medium confidence">
            <a:extLst>
              <a:ext uri="{FF2B5EF4-FFF2-40B4-BE49-F238E27FC236}">
                <a16:creationId xmlns:a16="http://schemas.microsoft.com/office/drawing/2014/main" id="{E7557240-240D-CADB-683B-5A04AC7E9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90" r="19467" b="-1"/>
          <a:stretch/>
        </p:blipFill>
        <p:spPr>
          <a:xfrm>
            <a:off x="4228390" y="531074"/>
            <a:ext cx="3566160" cy="55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00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81C80D-1D2F-37E6-E31B-E5D674A56CA4}"/>
              </a:ext>
            </a:extLst>
          </p:cNvPr>
          <p:cNvSpPr txBox="1"/>
          <p:nvPr/>
        </p:nvSpPr>
        <p:spPr>
          <a:xfrm>
            <a:off x="2194560" y="240804"/>
            <a:ext cx="859536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2800" dirty="0">
                <a:latin typeface="Arial" panose="020B0604020202020204" pitchFamily="34" charset="0"/>
                <a:cs typeface="Arial" panose="020B0604020202020204" pitchFamily="34" charset="0"/>
              </a:rPr>
              <a:t>Waiata : Pūrea nei</a:t>
            </a:r>
          </a:p>
          <a:p>
            <a:pPr algn="ctr"/>
            <a:endParaRPr lang="mi-N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mi-NZ" sz="2800" dirty="0">
                <a:latin typeface="Arial" panose="020B0604020202020204" pitchFamily="34" charset="0"/>
                <a:cs typeface="Arial" panose="020B0604020202020204" pitchFamily="34" charset="0"/>
              </a:rPr>
              <a:t>Pūrea nei e te hau</a:t>
            </a:r>
          </a:p>
          <a:p>
            <a:pPr algn="ctr"/>
            <a:r>
              <a:rPr lang="mi-NZ" sz="2800" dirty="0">
                <a:latin typeface="Arial" panose="020B0604020202020204" pitchFamily="34" charset="0"/>
                <a:cs typeface="Arial" panose="020B0604020202020204" pitchFamily="34" charset="0"/>
              </a:rPr>
              <a:t>Horōia e te ua</a:t>
            </a:r>
          </a:p>
          <a:p>
            <a:pPr algn="ctr"/>
            <a:r>
              <a:rPr lang="mi-NZ" sz="2800" dirty="0">
                <a:latin typeface="Arial" panose="020B0604020202020204" pitchFamily="34" charset="0"/>
                <a:cs typeface="Arial" panose="020B0604020202020204" pitchFamily="34" charset="0"/>
              </a:rPr>
              <a:t>Whiti whitiā e te ra</a:t>
            </a:r>
          </a:p>
          <a:p>
            <a:pPr algn="ctr"/>
            <a:r>
              <a:rPr lang="mi-NZ" sz="2800" dirty="0">
                <a:latin typeface="Arial" panose="020B0604020202020204" pitchFamily="34" charset="0"/>
                <a:cs typeface="Arial" panose="020B0604020202020204" pitchFamily="34" charset="0"/>
              </a:rPr>
              <a:t>Māhea ake nā pō raruraru</a:t>
            </a:r>
          </a:p>
          <a:p>
            <a:pPr algn="ctr"/>
            <a:r>
              <a:rPr lang="mi-NZ" sz="2800" dirty="0">
                <a:latin typeface="Arial" panose="020B0604020202020204" pitchFamily="34" charset="0"/>
                <a:cs typeface="Arial" panose="020B0604020202020204" pitchFamily="34" charset="0"/>
              </a:rPr>
              <a:t>Mākere ana ngāhere</a:t>
            </a:r>
          </a:p>
          <a:p>
            <a:pPr algn="ctr"/>
            <a:endParaRPr lang="mi-N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mi-NZ" sz="2800" dirty="0">
                <a:latin typeface="Arial" panose="020B0604020202020204" pitchFamily="34" charset="0"/>
                <a:cs typeface="Arial" panose="020B0604020202020204" pitchFamily="34" charset="0"/>
              </a:rPr>
              <a:t>E rere wairua e rere</a:t>
            </a:r>
          </a:p>
          <a:p>
            <a:pPr algn="ctr"/>
            <a:r>
              <a:rPr lang="mi-NZ" sz="2800" dirty="0">
                <a:latin typeface="Arial" panose="020B0604020202020204" pitchFamily="34" charset="0"/>
                <a:cs typeface="Arial" panose="020B0604020202020204" pitchFamily="34" charset="0"/>
              </a:rPr>
              <a:t>Ki ngā ao ō te rangi</a:t>
            </a:r>
          </a:p>
          <a:p>
            <a:pPr algn="ctr"/>
            <a:r>
              <a:rPr lang="mi-NZ" sz="2800" dirty="0">
                <a:latin typeface="Arial" panose="020B0604020202020204" pitchFamily="34" charset="0"/>
                <a:cs typeface="Arial" panose="020B0604020202020204" pitchFamily="34" charset="0"/>
              </a:rPr>
              <a:t>Whiti whitiā e te ra</a:t>
            </a:r>
          </a:p>
          <a:p>
            <a:pPr algn="ctr"/>
            <a:r>
              <a:rPr lang="mi-NZ" sz="2800" dirty="0">
                <a:latin typeface="Arial" panose="020B0604020202020204" pitchFamily="34" charset="0"/>
                <a:cs typeface="Arial" panose="020B0604020202020204" pitchFamily="34" charset="0"/>
              </a:rPr>
              <a:t>Māhea ake nā pō raruraru</a:t>
            </a:r>
          </a:p>
          <a:p>
            <a:pPr algn="ctr"/>
            <a:r>
              <a:rPr lang="mi-NZ" sz="2800" dirty="0">
                <a:latin typeface="Arial" panose="020B0604020202020204" pitchFamily="34" charset="0"/>
                <a:cs typeface="Arial" panose="020B0604020202020204" pitchFamily="34" charset="0"/>
              </a:rPr>
              <a:t>Mākere ana ngāhere</a:t>
            </a:r>
          </a:p>
          <a:p>
            <a:pPr algn="ctr"/>
            <a:endParaRPr lang="mi-N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mi-N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mi-N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insect, day&#10;&#10;Description automatically generated">
            <a:extLst>
              <a:ext uri="{FF2B5EF4-FFF2-40B4-BE49-F238E27FC236}">
                <a16:creationId xmlns:a16="http://schemas.microsoft.com/office/drawing/2014/main" id="{A98CAC35-193B-42AA-F43E-E5D056B94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3315" y="1503877"/>
            <a:ext cx="6858000" cy="385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66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A8EA8B27-F2E0-F945-24CF-7106E1F4A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42938"/>
            <a:ext cx="4933950" cy="5534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mi-NZ" sz="2800" b="1" dirty="0">
                <a:latin typeface="Arial" panose="020B0604020202020204" pitchFamily="34" charset="0"/>
                <a:cs typeface="Arial" panose="020B0604020202020204" pitchFamily="34" charset="0"/>
              </a:rPr>
              <a:t>Many thanks to the </a:t>
            </a:r>
            <a:r>
              <a:rPr lang="en-US" altLang="mi-N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organisers</a:t>
            </a:r>
            <a:r>
              <a:rPr lang="en-US" altLang="mi-NZ" sz="2800" b="1" dirty="0">
                <a:latin typeface="Arial" panose="020B0604020202020204" pitchFamily="34" charset="0"/>
                <a:cs typeface="Arial" panose="020B0604020202020204" pitchFamily="34" charset="0"/>
              </a:rPr>
              <a:t> of this conference and to all of you for coming to this session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mi-N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mi-N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mi-N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mi-N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mi-NZ" sz="1900" dirty="0">
                <a:latin typeface="Arial" panose="020B0604020202020204" pitchFamily="34" charset="0"/>
                <a:cs typeface="Arial" panose="020B0604020202020204" pitchFamily="34" charset="0"/>
              </a:rPr>
              <a:t>(This small speech is a ‘Mihi’ and is an appropriate way to start a hui within the Māori world)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mi-NZ" sz="1900" dirty="0">
              <a:latin typeface="+mn-lt"/>
            </a:endParaRPr>
          </a:p>
        </p:txBody>
      </p:sp>
      <p:pic>
        <p:nvPicPr>
          <p:cNvPr id="2" name="Picture 1" descr="A black and white drawing of a fish&#10;&#10;Description automatically generated with low confidence">
            <a:extLst>
              <a:ext uri="{FF2B5EF4-FFF2-40B4-BE49-F238E27FC236}">
                <a16:creationId xmlns:a16="http://schemas.microsoft.com/office/drawing/2014/main" id="{5A2D8E89-D86B-6533-0D97-3790A523DF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6" b="19706"/>
          <a:stretch/>
        </p:blipFill>
        <p:spPr>
          <a:xfrm>
            <a:off x="6900863" y="10"/>
            <a:ext cx="529113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>
            <a:extLst>
              <a:ext uri="{FF2B5EF4-FFF2-40B4-BE49-F238E27FC236}">
                <a16:creationId xmlns:a16="http://schemas.microsoft.com/office/drawing/2014/main" id="{A8D288C6-16B4-3FF9-68FB-C3604025885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849814" y="1524001"/>
            <a:ext cx="24923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0" dirty="0">
                <a:latin typeface="Arial" panose="020B0604020202020204" pitchFamily="34" charset="0"/>
                <a:cs typeface="Arial" panose="020B0604020202020204" pitchFamily="34" charset="0"/>
              </a:rPr>
              <a:t>Karakia</a:t>
            </a:r>
          </a:p>
        </p:txBody>
      </p:sp>
      <p:sp>
        <p:nvSpPr>
          <p:cNvPr id="10243" name="TextBox 2">
            <a:extLst>
              <a:ext uri="{FF2B5EF4-FFF2-40B4-BE49-F238E27FC236}">
                <a16:creationId xmlns:a16="http://schemas.microsoft.com/office/drawing/2014/main" id="{5BCC8F78-A6C5-C798-A12C-37C8ACAE4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109" y="2895601"/>
            <a:ext cx="800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 a Not a prayer, but a way into ‘Te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Wairua’ </a:t>
            </a:r>
          </a:p>
        </p:txBody>
      </p:sp>
      <p:pic>
        <p:nvPicPr>
          <p:cNvPr id="2" name="Picture 1" descr="A black and white drawing of a fish&#10;&#10;Description automatically generated with low confidence">
            <a:extLst>
              <a:ext uri="{FF2B5EF4-FFF2-40B4-BE49-F238E27FC236}">
                <a16:creationId xmlns:a16="http://schemas.microsoft.com/office/drawing/2014/main" id="{A1513F30-9310-2827-A611-4FAB8B169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r="2750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ubtitle 2">
            <a:extLst>
              <a:ext uri="{FF2B5EF4-FFF2-40B4-BE49-F238E27FC236}">
                <a16:creationId xmlns:a16="http://schemas.microsoft.com/office/drawing/2014/main" id="{A1A8102C-E8C7-3ACD-4C2E-455BCE83CAA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57400" y="685800"/>
            <a:ext cx="8077200" cy="5334000"/>
          </a:xfrm>
        </p:spPr>
        <p:txBody>
          <a:bodyPr/>
          <a:lstStyle/>
          <a:p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Whakataka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hau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ki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uru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Whakataka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tō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hau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ki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tonga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Kia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makinakina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ki uta,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Kia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mataratara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ki tai.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 hi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ake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ana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ata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kura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tio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he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huka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he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hauhu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Haumi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e! Hui e!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Taiki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e!</a:t>
            </a:r>
          </a:p>
          <a:p>
            <a:endParaRPr lang="en-US" altLang="en-US" dirty="0"/>
          </a:p>
        </p:txBody>
      </p:sp>
      <p:pic>
        <p:nvPicPr>
          <p:cNvPr id="2" name="Picture 1" descr="A black and white drawing of a fish&#10;&#10;Description automatically generated with low confidence">
            <a:extLst>
              <a:ext uri="{FF2B5EF4-FFF2-40B4-BE49-F238E27FC236}">
                <a16:creationId xmlns:a16="http://schemas.microsoft.com/office/drawing/2014/main" id="{0AF08A18-4C11-AF51-8FC8-F73F8A482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r="2750"/>
          <a:stretch/>
        </p:blipFill>
        <p:spPr>
          <a:xfrm rot="16200000">
            <a:off x="4156981" y="2035282"/>
            <a:ext cx="2787445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8019D18F-385B-B347-A010-0976ABCAF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5943600"/>
            <a:ext cx="7772400" cy="685800"/>
          </a:xfrm>
        </p:spPr>
        <p:txBody>
          <a:bodyPr/>
          <a:lstStyle/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Otaki river, near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Arapito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stream,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Tararua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ranges 6/11/22</a:t>
            </a:r>
          </a:p>
        </p:txBody>
      </p:sp>
      <p:pic>
        <p:nvPicPr>
          <p:cNvPr id="12291" name="Content Placeholder 4" descr="A picture containing nature, plant&#10;&#10;Description automatically generated">
            <a:extLst>
              <a:ext uri="{FF2B5EF4-FFF2-40B4-BE49-F238E27FC236}">
                <a16:creationId xmlns:a16="http://schemas.microsoft.com/office/drawing/2014/main" id="{C5B162E5-1A0F-2F27-8990-2F78C91F8E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533400"/>
            <a:ext cx="9144000" cy="5143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43" name="Rectangle 1334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and white drawing of a fish&#10;&#10;Description automatically generated with low confidence">
            <a:extLst>
              <a:ext uri="{FF2B5EF4-FFF2-40B4-BE49-F238E27FC236}">
                <a16:creationId xmlns:a16="http://schemas.microsoft.com/office/drawing/2014/main" id="{98A1E461-49DD-BE16-1C6B-C2AB0EAD93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r="2316" b="-1"/>
          <a:stretch/>
        </p:blipFill>
        <p:spPr>
          <a:xfrm rot="5400000">
            <a:off x="2665475" y="-2665475"/>
            <a:ext cx="6858000" cy="12188950"/>
          </a:xfrm>
          <a:prstGeom prst="rect">
            <a:avLst/>
          </a:prstGeom>
        </p:spPr>
      </p:pic>
      <p:sp>
        <p:nvSpPr>
          <p:cNvPr id="13314" name="Title 1">
            <a:extLst>
              <a:ext uri="{FF2B5EF4-FFF2-40B4-BE49-F238E27FC236}">
                <a16:creationId xmlns:a16="http://schemas.microsoft.com/office/drawing/2014/main" id="{128CFA63-B7EF-263E-AB7B-529E86C78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n-US" sz="6600" b="1">
                <a:solidFill>
                  <a:srgbClr val="FFFFFF"/>
                </a:solidFill>
              </a:rPr>
              <a:t>Whakawhanaungatanga</a:t>
            </a:r>
          </a:p>
        </p:txBody>
      </p:sp>
      <p:sp>
        <p:nvSpPr>
          <p:cNvPr id="13345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6F7EBD758FB646A4C4B73D4B6DA407" ma:contentTypeVersion="15" ma:contentTypeDescription="Create a new document." ma:contentTypeScope="" ma:versionID="3147a250191038476e4413bc97cf8e0b">
  <xsd:schema xmlns:xsd="http://www.w3.org/2001/XMLSchema" xmlns:xs="http://www.w3.org/2001/XMLSchema" xmlns:p="http://schemas.microsoft.com/office/2006/metadata/properties" xmlns:ns2="20e1632a-1c72-48c6-9750-e86b8375f91a" xmlns:ns3="ea74369a-d951-44ce-bff1-fe0e017895d2" targetNamespace="http://schemas.microsoft.com/office/2006/metadata/properties" ma:root="true" ma:fieldsID="6cc108f5555a55ffd4caa1af51247b9a" ns2:_="" ns3:_="">
    <xsd:import namespace="20e1632a-1c72-48c6-9750-e86b8375f91a"/>
    <xsd:import namespace="ea74369a-d951-44ce-bff1-fe0e017895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e1632a-1c72-48c6-9750-e86b8375f9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381b0b-0c45-4a05-b289-211872b1ee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74369a-d951-44ce-bff1-fe0e017895d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02446b-021e-4dd2-b785-86016952cb8e}" ma:internalName="TaxCatchAll" ma:showField="CatchAllData" ma:web="ea74369a-d951-44ce-bff1-fe0e017895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267BCC-B64D-47BF-91E2-9E209603EF66}"/>
</file>

<file path=customXml/itemProps2.xml><?xml version="1.0" encoding="utf-8"?>
<ds:datastoreItem xmlns:ds="http://schemas.openxmlformats.org/officeDocument/2006/customXml" ds:itemID="{50BD786C-C436-49B0-83C9-7DAE0101CB2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1278</TotalTime>
  <Words>1212</Words>
  <Application>Microsoft Office PowerPoint</Application>
  <PresentationFormat>Widescreen</PresentationFormat>
  <Paragraphs>190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Office Theme</vt:lpstr>
      <vt:lpstr>A whakapapa of  violence and  healing  (A psycho-socio-historical analysis:  how Aotearoa became New Zealand)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Otaki river, near Arapito stream, Tararua ranges 6/11/22</vt:lpstr>
      <vt:lpstr>Whakawhanaungatanga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Colonial Discourse  </vt:lpstr>
      <vt:lpstr>How to colonise a country </vt:lpstr>
      <vt:lpstr>  Step 1: Invasion </vt:lpstr>
      <vt:lpstr>PowerPoint Presentation</vt:lpstr>
      <vt:lpstr>Step 3:   Forced assimilation</vt:lpstr>
      <vt:lpstr>PowerPoint Presentation</vt:lpstr>
      <vt:lpstr>  Māori response to genocidal and ethnocidal injustices   </vt:lpstr>
      <vt:lpstr>Colonial response to Māori response (resistance)</vt:lpstr>
      <vt:lpstr>  Māori resistance to Colonial response  </vt:lpstr>
      <vt:lpstr>Colonial response to Māori resistance</vt:lpstr>
      <vt:lpstr>PowerPoint Presentation</vt:lpstr>
      <vt:lpstr>PowerPoint Presentation</vt:lpstr>
      <vt:lpstr>PowerPoint Presentation</vt:lpstr>
      <vt:lpstr>PowerPoint Presentation</vt:lpstr>
      <vt:lpstr>The colonial code in the helping professions…</vt:lpstr>
      <vt:lpstr>Generation 5 1830s – 1900s   The era of my great  grandparents</vt:lpstr>
      <vt:lpstr>Generation 4  1900 – 1970s  The era of my grandparents </vt:lpstr>
      <vt:lpstr>Generation 3 1940s – 1990s The era of my parents </vt:lpstr>
      <vt:lpstr>Generation 2 1960s on... My era</vt:lpstr>
      <vt:lpstr>Generation 1 2000s – current: Our kid’s era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whakapapa of violence and  healing </dc:title>
  <dc:creator>Donny Riki</dc:creator>
  <cp:lastModifiedBy>Phil Peters</cp:lastModifiedBy>
  <cp:revision>24</cp:revision>
  <dcterms:created xsi:type="dcterms:W3CDTF">2022-10-17T06:51:11Z</dcterms:created>
  <dcterms:modified xsi:type="dcterms:W3CDTF">2022-12-16T01:15:12Z</dcterms:modified>
</cp:coreProperties>
</file>